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77" r:id="rId6"/>
    <p:sldId id="278" r:id="rId7"/>
    <p:sldId id="259" r:id="rId8"/>
    <p:sldId id="262" r:id="rId9"/>
    <p:sldId id="263" r:id="rId10"/>
    <p:sldId id="264" r:id="rId11"/>
    <p:sldId id="296" r:id="rId12"/>
    <p:sldId id="265" r:id="rId13"/>
    <p:sldId id="266" r:id="rId14"/>
    <p:sldId id="267" r:id="rId15"/>
    <p:sldId id="268" r:id="rId16"/>
    <p:sldId id="269" r:id="rId17"/>
    <p:sldId id="270" r:id="rId18"/>
    <p:sldId id="271" r:id="rId19"/>
    <p:sldId id="272" r:id="rId20"/>
    <p:sldId id="273" r:id="rId21"/>
    <p:sldId id="274" r:id="rId22"/>
    <p:sldId id="276" r:id="rId23"/>
    <p:sldId id="275"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3" r:id="rId40"/>
    <p:sldId id="294" r:id="rId41"/>
    <p:sldId id="297" r:id="rId42"/>
    <p:sldId id="298" r:id="rId43"/>
    <p:sldId id="299" r:id="rId44"/>
    <p:sldId id="300" r:id="rId45"/>
    <p:sldId id="301" r:id="rId46"/>
    <p:sldId id="302" r:id="rId47"/>
    <p:sldId id="303" r:id="rId48"/>
    <p:sldId id="309" r:id="rId49"/>
    <p:sldId id="304" r:id="rId50"/>
    <p:sldId id="305" r:id="rId51"/>
    <p:sldId id="306" r:id="rId52"/>
    <p:sldId id="307" r:id="rId53"/>
    <p:sldId id="308"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30" r:id="rId74"/>
    <p:sldId id="329" r:id="rId75"/>
    <p:sldId id="331" r:id="rId76"/>
    <p:sldId id="332" r:id="rId77"/>
    <p:sldId id="333" r:id="rId78"/>
    <p:sldId id="334" r:id="rId79"/>
    <p:sldId id="335" r:id="rId80"/>
    <p:sldId id="336" r:id="rId81"/>
    <p:sldId id="337" r:id="rId82"/>
    <p:sldId id="338" r:id="rId83"/>
    <p:sldId id="339" r:id="rId84"/>
    <p:sldId id="340" r:id="rId85"/>
    <p:sldId id="341" r:id="rId86"/>
    <p:sldId id="343" r:id="rId87"/>
    <p:sldId id="342" r:id="rId88"/>
    <p:sldId id="364" r:id="rId89"/>
    <p:sldId id="365"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9" r:id="rId104"/>
    <p:sldId id="360" r:id="rId105"/>
    <p:sldId id="357" r:id="rId106"/>
    <p:sldId id="358" r:id="rId107"/>
    <p:sldId id="361" r:id="rId108"/>
    <p:sldId id="362"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47" autoAdjust="0"/>
    <p:restoredTop sz="94660"/>
  </p:normalViewPr>
  <p:slideViewPr>
    <p:cSldViewPr snapToGrid="0">
      <p:cViewPr varScale="1">
        <p:scale>
          <a:sx n="106" d="100"/>
          <a:sy n="106" d="100"/>
        </p:scale>
        <p:origin x="10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C7E4-921F-B8CB-8BEF-AB2349D25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24523-48F3-81D0-3818-940D380AC5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ACFE4B-ED15-2195-9DE4-394D8FAA992E}"/>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5" name="Footer Placeholder 4">
            <a:extLst>
              <a:ext uri="{FF2B5EF4-FFF2-40B4-BE49-F238E27FC236}">
                <a16:creationId xmlns:a16="http://schemas.microsoft.com/office/drawing/2014/main" id="{024E8F31-5591-2D4F-2A6A-7CAABD14B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CE41A-76A2-8776-3C1F-3C2B5101C44B}"/>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2977075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713B-1B5D-47B3-21E4-B0971B8BD8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A9AC43-3DC0-F0A1-420E-66655C6374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4230B-64B5-CC10-A124-6F2D39A26E04}"/>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5" name="Footer Placeholder 4">
            <a:extLst>
              <a:ext uri="{FF2B5EF4-FFF2-40B4-BE49-F238E27FC236}">
                <a16:creationId xmlns:a16="http://schemas.microsoft.com/office/drawing/2014/main" id="{31EA32E7-E569-A022-5052-068BC1A28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104CF-81E2-F586-BB9B-444B968B75D7}"/>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2620188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597352-3977-357F-B948-6E33DBF440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6D5D27-B0BB-D12F-96B4-39E452F88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CEB24-002B-9E09-2674-C3DE2708AD69}"/>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5" name="Footer Placeholder 4">
            <a:extLst>
              <a:ext uri="{FF2B5EF4-FFF2-40B4-BE49-F238E27FC236}">
                <a16:creationId xmlns:a16="http://schemas.microsoft.com/office/drawing/2014/main" id="{94BE9B03-9276-C450-0D73-BAC49163B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DF897-16B6-DD5F-04F6-779A2B53630F}"/>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102058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E758-EA74-5EA2-0988-A7AA1488C9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F6699-AE2B-F498-30C4-A153C69B1F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95B3A-C2E3-A051-2CFA-78E677A2A60C}"/>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5" name="Footer Placeholder 4">
            <a:extLst>
              <a:ext uri="{FF2B5EF4-FFF2-40B4-BE49-F238E27FC236}">
                <a16:creationId xmlns:a16="http://schemas.microsoft.com/office/drawing/2014/main" id="{1B9374EB-FB72-95C9-8BFC-E65E0B484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E3584-17E8-FF44-988A-E265C901D466}"/>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203200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FD11-01EF-F6DB-A176-00C827460E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1E9F3-8EE5-3DB4-9BEC-A3F33E1854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87351-856C-4630-35EA-744B481FFDE9}"/>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5" name="Footer Placeholder 4">
            <a:extLst>
              <a:ext uri="{FF2B5EF4-FFF2-40B4-BE49-F238E27FC236}">
                <a16:creationId xmlns:a16="http://schemas.microsoft.com/office/drawing/2014/main" id="{45A9E52A-6B0F-453C-D45E-0D457E0C0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C2BA5-052A-7825-CB6E-248DE0AF515A}"/>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678154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2D23-3DAC-096E-7F81-6125D7011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2308A-4C83-33E5-758E-A57775C38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ACBDF-7099-1B97-42D7-5A173B95B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58087-15BF-CFD5-A13B-C3E6C3027367}"/>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6" name="Footer Placeholder 5">
            <a:extLst>
              <a:ext uri="{FF2B5EF4-FFF2-40B4-BE49-F238E27FC236}">
                <a16:creationId xmlns:a16="http://schemas.microsoft.com/office/drawing/2014/main" id="{1D951029-1FD7-5DD5-6066-95E6AB6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98325-1166-BC31-A778-7F47C072F938}"/>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157422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071B-20A0-5383-D8D1-E986A1001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97ABE8-AA3A-37D5-E875-B0F9C6CD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CF6F76-9522-DED3-ED37-EEA4DA0E86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2AC06B-7759-C11C-EB37-90817FE68C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2E15B6-47A5-6C61-7369-0F019E12DB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1566D6-B202-3423-A3C5-C35F55CC26C0}"/>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8" name="Footer Placeholder 7">
            <a:extLst>
              <a:ext uri="{FF2B5EF4-FFF2-40B4-BE49-F238E27FC236}">
                <a16:creationId xmlns:a16="http://schemas.microsoft.com/office/drawing/2014/main" id="{4A3A290D-6946-6CF2-BA16-7BEDA77463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D49C2-7A77-AA50-CD2C-72E5D5D4CAC3}"/>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301282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A6C0-85A6-728F-47D1-1C589F0D08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E48014-92ED-010E-19D9-4F085C852089}"/>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4" name="Footer Placeholder 3">
            <a:extLst>
              <a:ext uri="{FF2B5EF4-FFF2-40B4-BE49-F238E27FC236}">
                <a16:creationId xmlns:a16="http://schemas.microsoft.com/office/drawing/2014/main" id="{BCE0347F-26FE-6DDA-33AD-690AD551E9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7DA828-848D-3155-C4D9-9A4DDD79CC11}"/>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159911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AD24AF-7714-BCB3-0706-56BA8672AF12}"/>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3" name="Footer Placeholder 2">
            <a:extLst>
              <a:ext uri="{FF2B5EF4-FFF2-40B4-BE49-F238E27FC236}">
                <a16:creationId xmlns:a16="http://schemas.microsoft.com/office/drawing/2014/main" id="{840E7071-1EF5-6540-5872-B4246DF82A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F248F6-07E3-0138-1B73-56DDB214B481}"/>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358582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E68F-9F90-ACEE-72D6-4CA6F1539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E8B1C-1F86-126A-C83B-F6B384D5B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2118C3-2355-EA7C-6896-28960CFC7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D8851-23EA-76AD-FAC7-2E0ABFAAC9CB}"/>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6" name="Footer Placeholder 5">
            <a:extLst>
              <a:ext uri="{FF2B5EF4-FFF2-40B4-BE49-F238E27FC236}">
                <a16:creationId xmlns:a16="http://schemas.microsoft.com/office/drawing/2014/main" id="{25525D12-222C-EDF0-5227-4D2D9546F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700B7D-D85E-2592-758E-10AF91DE4DE0}"/>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1441695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437C3-5AD5-14CA-4FEC-BEBAF8539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6629B6-7089-9164-9043-96F072B63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DCFA-9AAB-29AD-1411-7B4C6D613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2C2C45-2DF8-EF2F-7BFE-BB590CA8094E}"/>
              </a:ext>
            </a:extLst>
          </p:cNvPr>
          <p:cNvSpPr>
            <a:spLocks noGrp="1"/>
          </p:cNvSpPr>
          <p:nvPr>
            <p:ph type="dt" sz="half" idx="10"/>
          </p:nvPr>
        </p:nvSpPr>
        <p:spPr/>
        <p:txBody>
          <a:bodyPr/>
          <a:lstStyle/>
          <a:p>
            <a:fld id="{C72707E8-BF34-4C83-8556-1410744B8AB3}" type="datetimeFigureOut">
              <a:rPr lang="en-US" smtClean="0"/>
              <a:t>5/7/2024</a:t>
            </a:fld>
            <a:endParaRPr lang="en-US"/>
          </a:p>
        </p:txBody>
      </p:sp>
      <p:sp>
        <p:nvSpPr>
          <p:cNvPr id="6" name="Footer Placeholder 5">
            <a:extLst>
              <a:ext uri="{FF2B5EF4-FFF2-40B4-BE49-F238E27FC236}">
                <a16:creationId xmlns:a16="http://schemas.microsoft.com/office/drawing/2014/main" id="{ECC7544A-7061-BA7E-433F-7E984A81E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531E9-ED2D-6325-4F35-A39FB54260C9}"/>
              </a:ext>
            </a:extLst>
          </p:cNvPr>
          <p:cNvSpPr>
            <a:spLocks noGrp="1"/>
          </p:cNvSpPr>
          <p:nvPr>
            <p:ph type="sldNum" sz="quarter" idx="12"/>
          </p:nvPr>
        </p:nvSpPr>
        <p:spPr/>
        <p:txBody>
          <a:bodyPr/>
          <a:lstStyle/>
          <a:p>
            <a:fld id="{97C3180C-9F31-442B-B8F7-03DAFB879668}" type="slidenum">
              <a:rPr lang="en-US" smtClean="0"/>
              <a:t>‹#›</a:t>
            </a:fld>
            <a:endParaRPr lang="en-US"/>
          </a:p>
        </p:txBody>
      </p:sp>
    </p:spTree>
    <p:extLst>
      <p:ext uri="{BB962C8B-B14F-4D97-AF65-F5344CB8AC3E}">
        <p14:creationId xmlns:p14="http://schemas.microsoft.com/office/powerpoint/2010/main" val="1604967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0907C2-D230-88A9-CFE4-CAD58FBB93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89561B-7AE7-029C-3663-23371B4899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602B2-AA39-4621-EADE-75EC79D11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2707E8-BF34-4C83-8556-1410744B8AB3}" type="datetimeFigureOut">
              <a:rPr lang="en-US" smtClean="0"/>
              <a:t>5/7/2024</a:t>
            </a:fld>
            <a:endParaRPr lang="en-US"/>
          </a:p>
        </p:txBody>
      </p:sp>
      <p:sp>
        <p:nvSpPr>
          <p:cNvPr id="5" name="Footer Placeholder 4">
            <a:extLst>
              <a:ext uri="{FF2B5EF4-FFF2-40B4-BE49-F238E27FC236}">
                <a16:creationId xmlns:a16="http://schemas.microsoft.com/office/drawing/2014/main" id="{564D4EDF-B2B9-2E83-1DB1-37ABCB970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4E4F59-AAB8-9EE5-F196-331695479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C3180C-9F31-442B-B8F7-03DAFB879668}" type="slidenum">
              <a:rPr lang="en-US" smtClean="0"/>
              <a:t>‹#›</a:t>
            </a:fld>
            <a:endParaRPr lang="en-US"/>
          </a:p>
        </p:txBody>
      </p:sp>
    </p:spTree>
    <p:extLst>
      <p:ext uri="{BB962C8B-B14F-4D97-AF65-F5344CB8AC3E}">
        <p14:creationId xmlns:p14="http://schemas.microsoft.com/office/powerpoint/2010/main" val="1074035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gif"/></Relationships>
</file>

<file path=ppt/slides/_rels/slide6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jpeg"/><Relationship Id="rId9" Type="http://schemas.openxmlformats.org/officeDocument/2006/relationships/image" Target="../media/image96.jpeg"/></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1: Acoustics and Energy</a:t>
            </a:r>
          </a:p>
        </p:txBody>
      </p:sp>
      <p:sp>
        <p:nvSpPr>
          <p:cNvPr id="3" name="Subtitle 2">
            <a:extLst>
              <a:ext uri="{FF2B5EF4-FFF2-40B4-BE49-F238E27FC236}">
                <a16:creationId xmlns:a16="http://schemas.microsoft.com/office/drawing/2014/main" id="{96F8622A-3E83-0832-2EA5-C3DF2127857B}"/>
              </a:ext>
            </a:extLst>
          </p:cNvPr>
          <p:cNvSpPr>
            <a:spLocks noGrp="1"/>
          </p:cNvSpPr>
          <p:nvPr>
            <p:ph type="subTitle" idx="1"/>
          </p:nvPr>
        </p:nvSpPr>
        <p:spPr/>
        <p:txBody>
          <a:bodyPr/>
          <a:lstStyle/>
          <a:p>
            <a:r>
              <a:rPr lang="en-US" dirty="0"/>
              <a:t>In Rooms and Loudspeakers</a:t>
            </a:r>
          </a:p>
        </p:txBody>
      </p:sp>
    </p:spTree>
    <p:extLst>
      <p:ext uri="{BB962C8B-B14F-4D97-AF65-F5344CB8AC3E}">
        <p14:creationId xmlns:p14="http://schemas.microsoft.com/office/powerpoint/2010/main" val="1064198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0617-BD03-5DCA-C8DF-1A8410DAD6EC}"/>
              </a:ext>
            </a:extLst>
          </p:cNvPr>
          <p:cNvSpPr>
            <a:spLocks noGrp="1"/>
          </p:cNvSpPr>
          <p:nvPr>
            <p:ph type="title"/>
          </p:nvPr>
        </p:nvSpPr>
        <p:spPr/>
        <p:txBody>
          <a:bodyPr/>
          <a:lstStyle/>
          <a:p>
            <a:r>
              <a:rPr lang="en-US" dirty="0"/>
              <a:t>90 Degrees Out of Phase Waveforms</a:t>
            </a:r>
          </a:p>
        </p:txBody>
      </p:sp>
      <p:pic>
        <p:nvPicPr>
          <p:cNvPr id="7170" name="Picture 2" descr="Phase &amp; Polarity: Causes And Effects, Differences, Consequences -  ProSoundWeb">
            <a:extLst>
              <a:ext uri="{FF2B5EF4-FFF2-40B4-BE49-F238E27FC236}">
                <a16:creationId xmlns:a16="http://schemas.microsoft.com/office/drawing/2014/main" id="{34E44704-016F-A245-7C4D-6D60DD0A8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755" y="2024063"/>
            <a:ext cx="6803188" cy="385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34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normAutofit/>
          </a:bodyPr>
          <a:lstStyle/>
          <a:p>
            <a:r>
              <a:rPr lang="en-US" dirty="0"/>
              <a:t>Topic 13: Room Acoustics and Speaker Placement</a:t>
            </a:r>
          </a:p>
        </p:txBody>
      </p:sp>
    </p:spTree>
    <p:extLst>
      <p:ext uri="{BB962C8B-B14F-4D97-AF65-F5344CB8AC3E}">
        <p14:creationId xmlns:p14="http://schemas.microsoft.com/office/powerpoint/2010/main" val="15669273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7B64-B28F-5084-5ECE-02E65B7CCE58}"/>
              </a:ext>
            </a:extLst>
          </p:cNvPr>
          <p:cNvSpPr>
            <a:spLocks noGrp="1"/>
          </p:cNvSpPr>
          <p:nvPr>
            <p:ph type="title"/>
          </p:nvPr>
        </p:nvSpPr>
        <p:spPr/>
        <p:txBody>
          <a:bodyPr/>
          <a:lstStyle/>
          <a:p>
            <a:r>
              <a:rPr lang="en-US" dirty="0"/>
              <a:t>What are room acoustics?</a:t>
            </a:r>
          </a:p>
        </p:txBody>
      </p:sp>
      <p:sp>
        <p:nvSpPr>
          <p:cNvPr id="3" name="Content Placeholder 2">
            <a:extLst>
              <a:ext uri="{FF2B5EF4-FFF2-40B4-BE49-F238E27FC236}">
                <a16:creationId xmlns:a16="http://schemas.microsoft.com/office/drawing/2014/main" id="{5A9A304D-2996-BBB1-F927-476A6726DC94}"/>
              </a:ext>
            </a:extLst>
          </p:cNvPr>
          <p:cNvSpPr>
            <a:spLocks noGrp="1"/>
          </p:cNvSpPr>
          <p:nvPr>
            <p:ph idx="1"/>
          </p:nvPr>
        </p:nvSpPr>
        <p:spPr/>
        <p:txBody>
          <a:bodyPr/>
          <a:lstStyle/>
          <a:p>
            <a:r>
              <a:rPr lang="en-US" dirty="0"/>
              <a:t>The behavior of sound in an enclosed space.</a:t>
            </a:r>
          </a:p>
          <a:p>
            <a:endParaRPr lang="en-US" dirty="0"/>
          </a:p>
          <a:p>
            <a:r>
              <a:rPr lang="en-US" dirty="0"/>
              <a:t>Dependent on:</a:t>
            </a:r>
          </a:p>
          <a:p>
            <a:pPr lvl="1"/>
            <a:r>
              <a:rPr lang="en-US" dirty="0"/>
              <a:t>Architecture of room</a:t>
            </a:r>
          </a:p>
          <a:p>
            <a:pPr lvl="1"/>
            <a:r>
              <a:rPr lang="en-US" dirty="0"/>
              <a:t>Surface materials</a:t>
            </a:r>
          </a:p>
          <a:p>
            <a:pPr lvl="1"/>
            <a:r>
              <a:rPr lang="en-US" dirty="0"/>
              <a:t>Room size and dimensions</a:t>
            </a:r>
          </a:p>
          <a:p>
            <a:pPr lvl="1"/>
            <a:r>
              <a:rPr lang="en-US" dirty="0"/>
              <a:t>Room noise bleed</a:t>
            </a:r>
          </a:p>
          <a:p>
            <a:pPr lvl="1"/>
            <a:endParaRPr lang="en-US" dirty="0"/>
          </a:p>
          <a:p>
            <a:pPr lvl="1"/>
            <a:endParaRPr lang="en-US" dirty="0"/>
          </a:p>
        </p:txBody>
      </p:sp>
    </p:spTree>
    <p:extLst>
      <p:ext uri="{BB962C8B-B14F-4D97-AF65-F5344CB8AC3E}">
        <p14:creationId xmlns:p14="http://schemas.microsoft.com/office/powerpoint/2010/main" val="2026128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D16-4462-0877-2A8C-7DC70F6D3F1A}"/>
              </a:ext>
            </a:extLst>
          </p:cNvPr>
          <p:cNvSpPr>
            <a:spLocks noGrp="1"/>
          </p:cNvSpPr>
          <p:nvPr>
            <p:ph type="title"/>
          </p:nvPr>
        </p:nvSpPr>
        <p:spPr/>
        <p:txBody>
          <a:bodyPr/>
          <a:lstStyle/>
          <a:p>
            <a:r>
              <a:rPr lang="en-US"/>
              <a:t>Room size and dimensions</a:t>
            </a:r>
            <a:endParaRPr lang="en-US" dirty="0"/>
          </a:p>
        </p:txBody>
      </p:sp>
      <p:sp>
        <p:nvSpPr>
          <p:cNvPr id="3" name="Content Placeholder 2">
            <a:extLst>
              <a:ext uri="{FF2B5EF4-FFF2-40B4-BE49-F238E27FC236}">
                <a16:creationId xmlns:a16="http://schemas.microsoft.com/office/drawing/2014/main" id="{25B5602A-CA83-C1A9-27D1-0945DA890CB0}"/>
              </a:ext>
            </a:extLst>
          </p:cNvPr>
          <p:cNvSpPr>
            <a:spLocks noGrp="1"/>
          </p:cNvSpPr>
          <p:nvPr>
            <p:ph idx="1"/>
          </p:nvPr>
        </p:nvSpPr>
        <p:spPr/>
        <p:txBody>
          <a:bodyPr/>
          <a:lstStyle/>
          <a:p>
            <a:r>
              <a:rPr lang="en-US"/>
              <a:t>Certain ratios between dimensions can distribute sound modes more evenly and minimize the impact of standing waves and resonances.</a:t>
            </a:r>
          </a:p>
          <a:p>
            <a:r>
              <a:rPr lang="en-US"/>
              <a:t>Specific ratios have been shown to mitigate problematic sound wave behavior.</a:t>
            </a:r>
          </a:p>
          <a:p>
            <a:pPr lvl="1"/>
            <a:r>
              <a:rPr lang="en-US"/>
              <a:t>Golden ratio: 1 x 1.6 x 2.56</a:t>
            </a:r>
          </a:p>
          <a:p>
            <a:pPr lvl="1"/>
            <a:endParaRPr lang="en-US" dirty="0"/>
          </a:p>
        </p:txBody>
      </p:sp>
      <p:pic>
        <p:nvPicPr>
          <p:cNvPr id="5" name="Picture 4">
            <a:extLst>
              <a:ext uri="{FF2B5EF4-FFF2-40B4-BE49-F238E27FC236}">
                <a16:creationId xmlns:a16="http://schemas.microsoft.com/office/drawing/2014/main" id="{078F3ED9-DD57-44E5-F849-A22FFEB60C48}"/>
              </a:ext>
            </a:extLst>
          </p:cNvPr>
          <p:cNvPicPr>
            <a:picLocks noChangeAspect="1"/>
          </p:cNvPicPr>
          <p:nvPr/>
        </p:nvPicPr>
        <p:blipFill>
          <a:blip r:embed="rId2"/>
          <a:stretch>
            <a:fillRect/>
          </a:stretch>
        </p:blipFill>
        <p:spPr>
          <a:xfrm>
            <a:off x="6010275" y="3515102"/>
            <a:ext cx="5343525" cy="3105150"/>
          </a:xfrm>
          <a:prstGeom prst="rect">
            <a:avLst/>
          </a:prstGeom>
        </p:spPr>
      </p:pic>
    </p:spTree>
    <p:extLst>
      <p:ext uri="{BB962C8B-B14F-4D97-AF65-F5344CB8AC3E}">
        <p14:creationId xmlns:p14="http://schemas.microsoft.com/office/powerpoint/2010/main" val="4800836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B8E6-92BF-4DD3-D40A-51D9B6DFF209}"/>
              </a:ext>
            </a:extLst>
          </p:cNvPr>
          <p:cNvSpPr>
            <a:spLocks noGrp="1"/>
          </p:cNvSpPr>
          <p:nvPr>
            <p:ph type="title"/>
          </p:nvPr>
        </p:nvSpPr>
        <p:spPr/>
        <p:txBody>
          <a:bodyPr/>
          <a:lstStyle/>
          <a:p>
            <a:r>
              <a:rPr lang="en-US" dirty="0"/>
              <a:t>Noise Bleed</a:t>
            </a:r>
          </a:p>
        </p:txBody>
      </p:sp>
      <p:sp>
        <p:nvSpPr>
          <p:cNvPr id="3" name="Content Placeholder 2">
            <a:extLst>
              <a:ext uri="{FF2B5EF4-FFF2-40B4-BE49-F238E27FC236}">
                <a16:creationId xmlns:a16="http://schemas.microsoft.com/office/drawing/2014/main" id="{36408855-21A6-036F-1803-90D1D07A6886}"/>
              </a:ext>
            </a:extLst>
          </p:cNvPr>
          <p:cNvSpPr>
            <a:spLocks noGrp="1"/>
          </p:cNvSpPr>
          <p:nvPr>
            <p:ph idx="1"/>
          </p:nvPr>
        </p:nvSpPr>
        <p:spPr/>
        <p:txBody>
          <a:bodyPr/>
          <a:lstStyle/>
          <a:p>
            <a:r>
              <a:rPr lang="en-US" dirty="0"/>
              <a:t>Noise - Unwanted Sound</a:t>
            </a:r>
          </a:p>
          <a:p>
            <a:r>
              <a:rPr lang="en-US" dirty="0"/>
              <a:t>Noise Floor - The constant level of noise in a room, added up from all noise sources</a:t>
            </a:r>
          </a:p>
          <a:p>
            <a:r>
              <a:rPr lang="en-US" dirty="0"/>
              <a:t>Noise From Outside</a:t>
            </a:r>
          </a:p>
          <a:p>
            <a:r>
              <a:rPr lang="en-US" dirty="0"/>
              <a:t>Noise From Inside</a:t>
            </a:r>
          </a:p>
          <a:p>
            <a:r>
              <a:rPr lang="en-US" dirty="0"/>
              <a:t>Noise Criteria (NC) - a rating system for background noise levels</a:t>
            </a:r>
          </a:p>
        </p:txBody>
      </p:sp>
    </p:spTree>
    <p:extLst>
      <p:ext uri="{BB962C8B-B14F-4D97-AF65-F5344CB8AC3E}">
        <p14:creationId xmlns:p14="http://schemas.microsoft.com/office/powerpoint/2010/main" val="4417836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F740-3948-E32A-893D-7D2798DBA565}"/>
              </a:ext>
            </a:extLst>
          </p:cNvPr>
          <p:cNvSpPr>
            <a:spLocks noGrp="1"/>
          </p:cNvSpPr>
          <p:nvPr>
            <p:ph type="title"/>
          </p:nvPr>
        </p:nvSpPr>
        <p:spPr/>
        <p:txBody>
          <a:bodyPr/>
          <a:lstStyle/>
          <a:p>
            <a:r>
              <a:rPr lang="en-US" dirty="0"/>
              <a:t>Reducing Bleed</a:t>
            </a:r>
          </a:p>
        </p:txBody>
      </p:sp>
      <p:sp>
        <p:nvSpPr>
          <p:cNvPr id="3" name="Content Placeholder 2">
            <a:extLst>
              <a:ext uri="{FF2B5EF4-FFF2-40B4-BE49-F238E27FC236}">
                <a16:creationId xmlns:a16="http://schemas.microsoft.com/office/drawing/2014/main" id="{7C0F39F9-9953-72B9-75A7-D81EF7D970D9}"/>
              </a:ext>
            </a:extLst>
          </p:cNvPr>
          <p:cNvSpPr>
            <a:spLocks noGrp="1"/>
          </p:cNvSpPr>
          <p:nvPr>
            <p:ph idx="1"/>
          </p:nvPr>
        </p:nvSpPr>
        <p:spPr>
          <a:xfrm>
            <a:off x="838200" y="1825625"/>
            <a:ext cx="3045737" cy="4351338"/>
          </a:xfrm>
        </p:spPr>
        <p:txBody>
          <a:bodyPr/>
          <a:lstStyle/>
          <a:p>
            <a:r>
              <a:rPr lang="en-US" dirty="0"/>
              <a:t>Walls</a:t>
            </a:r>
          </a:p>
          <a:p>
            <a:pPr lvl="1"/>
            <a:r>
              <a:rPr lang="en-US" dirty="0"/>
              <a:t>Insulation</a:t>
            </a:r>
          </a:p>
          <a:p>
            <a:pPr lvl="1"/>
            <a:r>
              <a:rPr lang="en-US" dirty="0"/>
              <a:t>Double Studs</a:t>
            </a:r>
          </a:p>
          <a:p>
            <a:pPr lvl="1"/>
            <a:r>
              <a:rPr lang="en-US" dirty="0"/>
              <a:t>Soundproofing</a:t>
            </a:r>
          </a:p>
          <a:p>
            <a:r>
              <a:rPr lang="en-US" dirty="0"/>
              <a:t>Floor</a:t>
            </a:r>
          </a:p>
          <a:p>
            <a:pPr lvl="1"/>
            <a:r>
              <a:rPr lang="en-US" dirty="0"/>
              <a:t>Concrete</a:t>
            </a:r>
          </a:p>
          <a:p>
            <a:pPr lvl="1"/>
            <a:r>
              <a:rPr lang="en-US" dirty="0"/>
              <a:t>Floating floors</a:t>
            </a:r>
          </a:p>
          <a:p>
            <a:pPr lvl="1"/>
            <a:r>
              <a:rPr lang="en-US" dirty="0"/>
              <a:t>Carpets</a:t>
            </a:r>
          </a:p>
          <a:p>
            <a:pPr lvl="1"/>
            <a:r>
              <a:rPr lang="en-US" dirty="0"/>
              <a:t>Risers</a:t>
            </a:r>
          </a:p>
        </p:txBody>
      </p:sp>
      <p:pic>
        <p:nvPicPr>
          <p:cNvPr id="5" name="Picture 4">
            <a:extLst>
              <a:ext uri="{FF2B5EF4-FFF2-40B4-BE49-F238E27FC236}">
                <a16:creationId xmlns:a16="http://schemas.microsoft.com/office/drawing/2014/main" id="{58E3A08E-BB7C-6717-5B32-06774A04B9A3}"/>
              </a:ext>
            </a:extLst>
          </p:cNvPr>
          <p:cNvPicPr>
            <a:picLocks noChangeAspect="1"/>
          </p:cNvPicPr>
          <p:nvPr/>
        </p:nvPicPr>
        <p:blipFill>
          <a:blip r:embed="rId2"/>
          <a:stretch>
            <a:fillRect/>
          </a:stretch>
        </p:blipFill>
        <p:spPr>
          <a:xfrm>
            <a:off x="7105650" y="220961"/>
            <a:ext cx="5086350" cy="2686050"/>
          </a:xfrm>
          <a:prstGeom prst="rect">
            <a:avLst/>
          </a:prstGeom>
        </p:spPr>
      </p:pic>
      <p:sp>
        <p:nvSpPr>
          <p:cNvPr id="6" name="Content Placeholder 2">
            <a:extLst>
              <a:ext uri="{FF2B5EF4-FFF2-40B4-BE49-F238E27FC236}">
                <a16:creationId xmlns:a16="http://schemas.microsoft.com/office/drawing/2014/main" id="{2795F793-EC29-0475-3E11-1D90B3C5F4E3}"/>
              </a:ext>
            </a:extLst>
          </p:cNvPr>
          <p:cNvSpPr txBox="1">
            <a:spLocks/>
          </p:cNvSpPr>
          <p:nvPr/>
        </p:nvSpPr>
        <p:spPr>
          <a:xfrm>
            <a:off x="4059913" y="1825625"/>
            <a:ext cx="30457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Ceiling</a:t>
            </a:r>
          </a:p>
          <a:p>
            <a:pPr lvl="1"/>
            <a:r>
              <a:rPr lang="en-US" dirty="0"/>
              <a:t>Carpeting above</a:t>
            </a:r>
          </a:p>
          <a:p>
            <a:pPr lvl="1"/>
            <a:r>
              <a:rPr lang="en-US" dirty="0"/>
              <a:t>Insulation</a:t>
            </a:r>
          </a:p>
          <a:p>
            <a:r>
              <a:rPr lang="en-US" dirty="0"/>
              <a:t>Windows</a:t>
            </a:r>
          </a:p>
          <a:p>
            <a:pPr lvl="1"/>
            <a:r>
              <a:rPr lang="en-US" dirty="0"/>
              <a:t>Double Pane</a:t>
            </a:r>
          </a:p>
          <a:p>
            <a:pPr lvl="1"/>
            <a:r>
              <a:rPr lang="en-US" dirty="0"/>
              <a:t>Sound Dampening around edge</a:t>
            </a:r>
          </a:p>
          <a:p>
            <a:pPr marL="457200" lvl="1" indent="0">
              <a:buNone/>
            </a:pPr>
            <a:r>
              <a:rPr lang="en-US" dirty="0"/>
              <a:t> </a:t>
            </a:r>
          </a:p>
        </p:txBody>
      </p:sp>
      <p:sp>
        <p:nvSpPr>
          <p:cNvPr id="7" name="Content Placeholder 2">
            <a:extLst>
              <a:ext uri="{FF2B5EF4-FFF2-40B4-BE49-F238E27FC236}">
                <a16:creationId xmlns:a16="http://schemas.microsoft.com/office/drawing/2014/main" id="{B1F3FCE9-98A9-036C-B832-6442DFC70EA5}"/>
              </a:ext>
            </a:extLst>
          </p:cNvPr>
          <p:cNvSpPr txBox="1">
            <a:spLocks/>
          </p:cNvSpPr>
          <p:nvPr/>
        </p:nvSpPr>
        <p:spPr>
          <a:xfrm>
            <a:off x="4235889" y="4929454"/>
            <a:ext cx="30457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Doors</a:t>
            </a:r>
          </a:p>
          <a:p>
            <a:pPr lvl="1"/>
            <a:r>
              <a:rPr lang="en-US" dirty="0"/>
              <a:t>Double lock</a:t>
            </a:r>
          </a:p>
          <a:p>
            <a:pPr lvl="1"/>
            <a:r>
              <a:rPr lang="en-US" dirty="0"/>
              <a:t>Weather stripping</a:t>
            </a:r>
          </a:p>
          <a:p>
            <a:pPr lvl="1"/>
            <a:r>
              <a:rPr lang="en-US" dirty="0"/>
              <a:t>Heavy doors </a:t>
            </a:r>
          </a:p>
        </p:txBody>
      </p:sp>
      <p:pic>
        <p:nvPicPr>
          <p:cNvPr id="9" name="Picture 8">
            <a:extLst>
              <a:ext uri="{FF2B5EF4-FFF2-40B4-BE49-F238E27FC236}">
                <a16:creationId xmlns:a16="http://schemas.microsoft.com/office/drawing/2014/main" id="{B9441F87-648F-1C5A-454C-E31DC02AD5BF}"/>
              </a:ext>
            </a:extLst>
          </p:cNvPr>
          <p:cNvPicPr>
            <a:picLocks noChangeAspect="1"/>
          </p:cNvPicPr>
          <p:nvPr/>
        </p:nvPicPr>
        <p:blipFill>
          <a:blip r:embed="rId3"/>
          <a:stretch>
            <a:fillRect/>
          </a:stretch>
        </p:blipFill>
        <p:spPr>
          <a:xfrm>
            <a:off x="8024766" y="2937268"/>
            <a:ext cx="3219450" cy="3876675"/>
          </a:xfrm>
          <a:prstGeom prst="rect">
            <a:avLst/>
          </a:prstGeom>
        </p:spPr>
      </p:pic>
    </p:spTree>
    <p:extLst>
      <p:ext uri="{BB962C8B-B14F-4D97-AF65-F5344CB8AC3E}">
        <p14:creationId xmlns:p14="http://schemas.microsoft.com/office/powerpoint/2010/main" val="18841260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F9EB-D6DC-B682-F4CF-256565B56002}"/>
              </a:ext>
            </a:extLst>
          </p:cNvPr>
          <p:cNvSpPr>
            <a:spLocks noGrp="1"/>
          </p:cNvSpPr>
          <p:nvPr>
            <p:ph type="title"/>
          </p:nvPr>
        </p:nvSpPr>
        <p:spPr/>
        <p:txBody>
          <a:bodyPr/>
          <a:lstStyle/>
          <a:p>
            <a:r>
              <a:rPr lang="en-US" dirty="0"/>
              <a:t>Room Modes and Materials</a:t>
            </a:r>
          </a:p>
        </p:txBody>
      </p:sp>
      <p:sp>
        <p:nvSpPr>
          <p:cNvPr id="3" name="Content Placeholder 2">
            <a:extLst>
              <a:ext uri="{FF2B5EF4-FFF2-40B4-BE49-F238E27FC236}">
                <a16:creationId xmlns:a16="http://schemas.microsoft.com/office/drawing/2014/main" id="{DC434401-F3AC-558A-1BD4-22BE8F098D7E}"/>
              </a:ext>
            </a:extLst>
          </p:cNvPr>
          <p:cNvSpPr>
            <a:spLocks noGrp="1"/>
          </p:cNvSpPr>
          <p:nvPr>
            <p:ph idx="1"/>
          </p:nvPr>
        </p:nvSpPr>
        <p:spPr/>
        <p:txBody>
          <a:bodyPr/>
          <a:lstStyle/>
          <a:p>
            <a:r>
              <a:rPr lang="en-US" dirty="0"/>
              <a:t>Axial</a:t>
            </a:r>
          </a:p>
          <a:p>
            <a:r>
              <a:rPr lang="en-US" dirty="0"/>
              <a:t>Tangential</a:t>
            </a:r>
          </a:p>
          <a:p>
            <a:r>
              <a:rPr lang="en-US" dirty="0"/>
              <a:t>Oblique</a:t>
            </a:r>
          </a:p>
          <a:p>
            <a:endParaRPr lang="en-US" dirty="0"/>
          </a:p>
          <a:p>
            <a:r>
              <a:rPr lang="en-US" dirty="0"/>
              <a:t>Non-Parallel walls</a:t>
            </a:r>
          </a:p>
          <a:p>
            <a:pPr lvl="1"/>
            <a:r>
              <a:rPr lang="en-US" dirty="0"/>
              <a:t>Break up standing waves</a:t>
            </a:r>
          </a:p>
          <a:p>
            <a:r>
              <a:rPr lang="en-US" dirty="0"/>
              <a:t>Different materials have different absorption properties.</a:t>
            </a:r>
          </a:p>
          <a:p>
            <a:pPr lvl="1"/>
            <a:r>
              <a:rPr lang="en-US" dirty="0"/>
              <a:t>Acoustic foam and diffusers </a:t>
            </a:r>
          </a:p>
          <a:p>
            <a:pPr lvl="1"/>
            <a:r>
              <a:rPr lang="en-US" dirty="0"/>
              <a:t>Strategically placed to mitigate room</a:t>
            </a:r>
          </a:p>
        </p:txBody>
      </p:sp>
      <p:pic>
        <p:nvPicPr>
          <p:cNvPr id="5" name="Picture 4">
            <a:extLst>
              <a:ext uri="{FF2B5EF4-FFF2-40B4-BE49-F238E27FC236}">
                <a16:creationId xmlns:a16="http://schemas.microsoft.com/office/drawing/2014/main" id="{C3EFB33B-9D1A-4E55-7992-51C100865898}"/>
              </a:ext>
            </a:extLst>
          </p:cNvPr>
          <p:cNvPicPr>
            <a:picLocks noChangeAspect="1"/>
          </p:cNvPicPr>
          <p:nvPr/>
        </p:nvPicPr>
        <p:blipFill>
          <a:blip r:embed="rId2"/>
          <a:stretch>
            <a:fillRect/>
          </a:stretch>
        </p:blipFill>
        <p:spPr>
          <a:xfrm>
            <a:off x="3928261" y="1825625"/>
            <a:ext cx="6743700" cy="1885950"/>
          </a:xfrm>
          <a:prstGeom prst="rect">
            <a:avLst/>
          </a:prstGeom>
        </p:spPr>
      </p:pic>
      <p:pic>
        <p:nvPicPr>
          <p:cNvPr id="7" name="Picture 6">
            <a:extLst>
              <a:ext uri="{FF2B5EF4-FFF2-40B4-BE49-F238E27FC236}">
                <a16:creationId xmlns:a16="http://schemas.microsoft.com/office/drawing/2014/main" id="{46BA557F-1F1A-CC28-6AD7-DB27534F7F59}"/>
              </a:ext>
            </a:extLst>
          </p:cNvPr>
          <p:cNvPicPr>
            <a:picLocks noChangeAspect="1"/>
          </p:cNvPicPr>
          <p:nvPr/>
        </p:nvPicPr>
        <p:blipFill>
          <a:blip r:embed="rId3"/>
          <a:stretch>
            <a:fillRect/>
          </a:stretch>
        </p:blipFill>
        <p:spPr>
          <a:xfrm>
            <a:off x="7815875" y="440427"/>
            <a:ext cx="3537925" cy="1174957"/>
          </a:xfrm>
          <a:prstGeom prst="rect">
            <a:avLst/>
          </a:prstGeom>
        </p:spPr>
      </p:pic>
    </p:spTree>
    <p:extLst>
      <p:ext uri="{BB962C8B-B14F-4D97-AF65-F5344CB8AC3E}">
        <p14:creationId xmlns:p14="http://schemas.microsoft.com/office/powerpoint/2010/main" val="718116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DE35-F678-544C-315E-023974DD981F}"/>
              </a:ext>
            </a:extLst>
          </p:cNvPr>
          <p:cNvSpPr>
            <a:spLocks noGrp="1"/>
          </p:cNvSpPr>
          <p:nvPr>
            <p:ph type="title"/>
          </p:nvPr>
        </p:nvSpPr>
        <p:spPr/>
        <p:txBody>
          <a:bodyPr/>
          <a:lstStyle/>
          <a:p>
            <a:r>
              <a:rPr lang="en-US" dirty="0"/>
              <a:t>Speaker placement</a:t>
            </a:r>
          </a:p>
        </p:txBody>
      </p:sp>
      <p:sp>
        <p:nvSpPr>
          <p:cNvPr id="3" name="Content Placeholder 2">
            <a:extLst>
              <a:ext uri="{FF2B5EF4-FFF2-40B4-BE49-F238E27FC236}">
                <a16:creationId xmlns:a16="http://schemas.microsoft.com/office/drawing/2014/main" id="{F3E4EF00-8F5E-7499-BB29-0DA111ABEFDB}"/>
              </a:ext>
            </a:extLst>
          </p:cNvPr>
          <p:cNvSpPr>
            <a:spLocks noGrp="1"/>
          </p:cNvSpPr>
          <p:nvPr>
            <p:ph idx="1"/>
          </p:nvPr>
        </p:nvSpPr>
        <p:spPr>
          <a:xfrm>
            <a:off x="838200" y="1825625"/>
            <a:ext cx="5897578" cy="4351338"/>
          </a:xfrm>
        </p:spPr>
        <p:txBody>
          <a:bodyPr/>
          <a:lstStyle/>
          <a:p>
            <a:r>
              <a:rPr lang="en-US" dirty="0"/>
              <a:t>Whole space: Speakers are placed away from walls and corners, and no EQ is necessary</a:t>
            </a:r>
          </a:p>
          <a:p>
            <a:r>
              <a:rPr lang="en-US" dirty="0"/>
              <a:t>Half space: Speakers are close to one wall, and the bass should be rolled off by 2 to 6 dB</a:t>
            </a:r>
          </a:p>
          <a:p>
            <a:r>
              <a:rPr lang="en-US" dirty="0"/>
              <a:t>Quarter space: Speakers are placed near corners, and the bass should be rolled off by 4 to 12 dB </a:t>
            </a:r>
          </a:p>
          <a:p>
            <a:endParaRPr lang="en-US" dirty="0"/>
          </a:p>
        </p:txBody>
      </p:sp>
      <p:pic>
        <p:nvPicPr>
          <p:cNvPr id="4" name="Google Shape;61;p14" descr="Practical Tips on Loudspeaker Placement for Live Sound (Part I) - Live Sound">
            <a:extLst>
              <a:ext uri="{FF2B5EF4-FFF2-40B4-BE49-F238E27FC236}">
                <a16:creationId xmlns:a16="http://schemas.microsoft.com/office/drawing/2014/main" id="{7EC7FBFA-947C-ED40-316F-64C641DC07C8}"/>
              </a:ext>
            </a:extLst>
          </p:cNvPr>
          <p:cNvPicPr preferRelativeResize="0"/>
          <p:nvPr/>
        </p:nvPicPr>
        <p:blipFill>
          <a:blip r:embed="rId2">
            <a:alphaModFix/>
          </a:blip>
          <a:stretch>
            <a:fillRect/>
          </a:stretch>
        </p:blipFill>
        <p:spPr>
          <a:xfrm>
            <a:off x="6608228" y="2072220"/>
            <a:ext cx="5457826" cy="2713559"/>
          </a:xfrm>
          <a:prstGeom prst="rect">
            <a:avLst/>
          </a:prstGeom>
          <a:noFill/>
          <a:ln>
            <a:noFill/>
          </a:ln>
        </p:spPr>
      </p:pic>
    </p:spTree>
    <p:extLst>
      <p:ext uri="{BB962C8B-B14F-4D97-AF65-F5344CB8AC3E}">
        <p14:creationId xmlns:p14="http://schemas.microsoft.com/office/powerpoint/2010/main" val="25225783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21AF1-BE74-DF45-4FBB-92FDB2633C7E}"/>
              </a:ext>
            </a:extLst>
          </p:cNvPr>
          <p:cNvSpPr>
            <a:spLocks noGrp="1"/>
          </p:cNvSpPr>
          <p:nvPr>
            <p:ph type="title"/>
          </p:nvPr>
        </p:nvSpPr>
        <p:spPr/>
        <p:txBody>
          <a:bodyPr/>
          <a:lstStyle/>
          <a:p>
            <a:r>
              <a:rPr lang="en-US" dirty="0"/>
              <a:t>Speaker Alignment Positions</a:t>
            </a:r>
          </a:p>
        </p:txBody>
      </p:sp>
      <p:pic>
        <p:nvPicPr>
          <p:cNvPr id="4" name="Google Shape;69;p15" descr="Speaker &quot;Toe&quot; - What's It All About ...">
            <a:extLst>
              <a:ext uri="{FF2B5EF4-FFF2-40B4-BE49-F238E27FC236}">
                <a16:creationId xmlns:a16="http://schemas.microsoft.com/office/drawing/2014/main" id="{B87593B0-B2B2-6BC4-3A45-3354BF0C5405}"/>
              </a:ext>
            </a:extLst>
          </p:cNvPr>
          <p:cNvPicPr preferRelativeResize="0"/>
          <p:nvPr/>
        </p:nvPicPr>
        <p:blipFill>
          <a:blip r:embed="rId2">
            <a:alphaModFix/>
          </a:blip>
          <a:stretch>
            <a:fillRect/>
          </a:stretch>
        </p:blipFill>
        <p:spPr>
          <a:xfrm>
            <a:off x="1650467" y="1872338"/>
            <a:ext cx="3240675" cy="3113312"/>
          </a:xfrm>
          <a:prstGeom prst="rect">
            <a:avLst/>
          </a:prstGeom>
          <a:noFill/>
          <a:ln>
            <a:noFill/>
          </a:ln>
        </p:spPr>
      </p:pic>
      <p:pic>
        <p:nvPicPr>
          <p:cNvPr id="5" name="Google Shape;70;p15" descr="Speaker &quot;Toe&quot; - What's It All About? | StereoNET Australia | Hi-Fi news and  reviews">
            <a:extLst>
              <a:ext uri="{FF2B5EF4-FFF2-40B4-BE49-F238E27FC236}">
                <a16:creationId xmlns:a16="http://schemas.microsoft.com/office/drawing/2014/main" id="{ED2B1EDC-4B92-24C2-9B3B-EAB423AF69BE}"/>
              </a:ext>
            </a:extLst>
          </p:cNvPr>
          <p:cNvPicPr preferRelativeResize="0"/>
          <p:nvPr/>
        </p:nvPicPr>
        <p:blipFill>
          <a:blip r:embed="rId3">
            <a:alphaModFix/>
          </a:blip>
          <a:stretch>
            <a:fillRect/>
          </a:stretch>
        </p:blipFill>
        <p:spPr>
          <a:xfrm>
            <a:off x="4783567" y="1868200"/>
            <a:ext cx="3153176" cy="3033950"/>
          </a:xfrm>
          <a:prstGeom prst="rect">
            <a:avLst/>
          </a:prstGeom>
          <a:noFill/>
          <a:ln>
            <a:noFill/>
          </a:ln>
        </p:spPr>
      </p:pic>
      <p:pic>
        <p:nvPicPr>
          <p:cNvPr id="6" name="Google Shape;71;p15" descr="Aggressive toe-in – Music &amp; Hi-fi Appreciations">
            <a:extLst>
              <a:ext uri="{FF2B5EF4-FFF2-40B4-BE49-F238E27FC236}">
                <a16:creationId xmlns:a16="http://schemas.microsoft.com/office/drawing/2014/main" id="{1294FB9D-F340-DB94-6F96-763C936593CC}"/>
              </a:ext>
            </a:extLst>
          </p:cNvPr>
          <p:cNvPicPr preferRelativeResize="0"/>
          <p:nvPr/>
        </p:nvPicPr>
        <p:blipFill>
          <a:blip r:embed="rId4">
            <a:alphaModFix/>
          </a:blip>
          <a:stretch>
            <a:fillRect/>
          </a:stretch>
        </p:blipFill>
        <p:spPr>
          <a:xfrm>
            <a:off x="7300867" y="1868200"/>
            <a:ext cx="3240666" cy="3121600"/>
          </a:xfrm>
          <a:prstGeom prst="rect">
            <a:avLst/>
          </a:prstGeom>
          <a:noFill/>
          <a:ln>
            <a:noFill/>
          </a:ln>
        </p:spPr>
      </p:pic>
    </p:spTree>
    <p:extLst>
      <p:ext uri="{BB962C8B-B14F-4D97-AF65-F5344CB8AC3E}">
        <p14:creationId xmlns:p14="http://schemas.microsoft.com/office/powerpoint/2010/main" val="3127833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254D-133B-2456-9B8B-3E94AFFFE579}"/>
              </a:ext>
            </a:extLst>
          </p:cNvPr>
          <p:cNvSpPr>
            <a:spLocks noGrp="1"/>
          </p:cNvSpPr>
          <p:nvPr>
            <p:ph type="title"/>
          </p:nvPr>
        </p:nvSpPr>
        <p:spPr/>
        <p:txBody>
          <a:bodyPr/>
          <a:lstStyle/>
          <a:p>
            <a:r>
              <a:rPr lang="en-US" dirty="0"/>
              <a:t>Dispersion</a:t>
            </a:r>
          </a:p>
        </p:txBody>
      </p:sp>
      <p:sp>
        <p:nvSpPr>
          <p:cNvPr id="3" name="Content Placeholder 2">
            <a:extLst>
              <a:ext uri="{FF2B5EF4-FFF2-40B4-BE49-F238E27FC236}">
                <a16:creationId xmlns:a16="http://schemas.microsoft.com/office/drawing/2014/main" id="{E51E736B-D491-D954-560F-2D3B263FA6E1}"/>
              </a:ext>
            </a:extLst>
          </p:cNvPr>
          <p:cNvSpPr>
            <a:spLocks noGrp="1"/>
          </p:cNvSpPr>
          <p:nvPr>
            <p:ph idx="1"/>
          </p:nvPr>
        </p:nvSpPr>
        <p:spPr/>
        <p:txBody>
          <a:bodyPr/>
          <a:lstStyle/>
          <a:p>
            <a:r>
              <a:rPr lang="en-US" dirty="0"/>
              <a:t>Narrow dispersion is undesirable</a:t>
            </a:r>
          </a:p>
          <a:p>
            <a:r>
              <a:rPr lang="en-US" dirty="0"/>
              <a:t>Dispersion changes with frequency</a:t>
            </a:r>
          </a:p>
          <a:p>
            <a:pPr lvl="1"/>
            <a:r>
              <a:rPr lang="en-US" dirty="0"/>
              <a:t>Low frequencies have wider dispersion</a:t>
            </a:r>
          </a:p>
          <a:p>
            <a:pPr lvl="1"/>
            <a:r>
              <a:rPr lang="en-US" dirty="0"/>
              <a:t>High frequencies are more directional</a:t>
            </a:r>
          </a:p>
          <a:p>
            <a:pPr lvl="1"/>
            <a:endParaRPr lang="en-US" dirty="0"/>
          </a:p>
        </p:txBody>
      </p:sp>
    </p:spTree>
    <p:extLst>
      <p:ext uri="{BB962C8B-B14F-4D97-AF65-F5344CB8AC3E}">
        <p14:creationId xmlns:p14="http://schemas.microsoft.com/office/powerpoint/2010/main" val="423933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E061-BC61-7D9D-B8C9-C3C892804B93}"/>
              </a:ext>
            </a:extLst>
          </p:cNvPr>
          <p:cNvSpPr>
            <a:spLocks noGrp="1"/>
          </p:cNvSpPr>
          <p:nvPr>
            <p:ph type="title"/>
          </p:nvPr>
        </p:nvSpPr>
        <p:spPr/>
        <p:txBody>
          <a:bodyPr/>
          <a:lstStyle/>
          <a:p>
            <a:r>
              <a:rPr lang="en-US" dirty="0"/>
              <a:t>Phase Coherence in Speaker Context</a:t>
            </a:r>
          </a:p>
        </p:txBody>
      </p:sp>
      <p:sp>
        <p:nvSpPr>
          <p:cNvPr id="3" name="Content Placeholder 2">
            <a:extLst>
              <a:ext uri="{FF2B5EF4-FFF2-40B4-BE49-F238E27FC236}">
                <a16:creationId xmlns:a16="http://schemas.microsoft.com/office/drawing/2014/main" id="{36B50DFF-F27C-6FE3-1BE6-E70F919489F8}"/>
              </a:ext>
            </a:extLst>
          </p:cNvPr>
          <p:cNvSpPr>
            <a:spLocks noGrp="1"/>
          </p:cNvSpPr>
          <p:nvPr>
            <p:ph idx="1"/>
          </p:nvPr>
        </p:nvSpPr>
        <p:spPr/>
        <p:txBody>
          <a:bodyPr/>
          <a:lstStyle/>
          <a:p>
            <a:r>
              <a:rPr lang="en-US" dirty="0"/>
              <a:t>Alignment of two sound waves</a:t>
            </a:r>
          </a:p>
        </p:txBody>
      </p:sp>
      <p:pic>
        <p:nvPicPr>
          <p:cNvPr id="5" name="Picture 4">
            <a:extLst>
              <a:ext uri="{FF2B5EF4-FFF2-40B4-BE49-F238E27FC236}">
                <a16:creationId xmlns:a16="http://schemas.microsoft.com/office/drawing/2014/main" id="{7351B2FF-AC06-C765-9B46-76D886E592FD}"/>
              </a:ext>
            </a:extLst>
          </p:cNvPr>
          <p:cNvPicPr>
            <a:picLocks noChangeAspect="1"/>
          </p:cNvPicPr>
          <p:nvPr/>
        </p:nvPicPr>
        <p:blipFill>
          <a:blip r:embed="rId2"/>
          <a:stretch>
            <a:fillRect/>
          </a:stretch>
        </p:blipFill>
        <p:spPr>
          <a:xfrm>
            <a:off x="1318034" y="3429000"/>
            <a:ext cx="4333875" cy="2533650"/>
          </a:xfrm>
          <a:prstGeom prst="rect">
            <a:avLst/>
          </a:prstGeom>
        </p:spPr>
      </p:pic>
      <p:pic>
        <p:nvPicPr>
          <p:cNvPr id="7" name="Picture 6">
            <a:extLst>
              <a:ext uri="{FF2B5EF4-FFF2-40B4-BE49-F238E27FC236}">
                <a16:creationId xmlns:a16="http://schemas.microsoft.com/office/drawing/2014/main" id="{EE525DA6-BD86-A2AF-0AB1-5215FDF436B2}"/>
              </a:ext>
            </a:extLst>
          </p:cNvPr>
          <p:cNvPicPr>
            <a:picLocks noChangeAspect="1"/>
          </p:cNvPicPr>
          <p:nvPr/>
        </p:nvPicPr>
        <p:blipFill>
          <a:blip r:embed="rId3"/>
          <a:stretch>
            <a:fillRect/>
          </a:stretch>
        </p:blipFill>
        <p:spPr>
          <a:xfrm>
            <a:off x="8193716" y="3457575"/>
            <a:ext cx="2486025" cy="2505075"/>
          </a:xfrm>
          <a:prstGeom prst="rect">
            <a:avLst/>
          </a:prstGeom>
        </p:spPr>
      </p:pic>
    </p:spTree>
    <p:extLst>
      <p:ext uri="{BB962C8B-B14F-4D97-AF65-F5344CB8AC3E}">
        <p14:creationId xmlns:p14="http://schemas.microsoft.com/office/powerpoint/2010/main" val="119128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21EF-1154-8A29-2AD1-C2196C2D717F}"/>
              </a:ext>
            </a:extLst>
          </p:cNvPr>
          <p:cNvSpPr>
            <a:spLocks noGrp="1"/>
          </p:cNvSpPr>
          <p:nvPr>
            <p:ph type="title"/>
          </p:nvPr>
        </p:nvSpPr>
        <p:spPr/>
        <p:txBody>
          <a:bodyPr/>
          <a:lstStyle/>
          <a:p>
            <a:r>
              <a:rPr lang="en-US" dirty="0"/>
              <a:t>Sound Wave Reflectivity</a:t>
            </a:r>
          </a:p>
        </p:txBody>
      </p:sp>
      <p:pic>
        <p:nvPicPr>
          <p:cNvPr id="8194" name="Picture 2">
            <a:extLst>
              <a:ext uri="{FF2B5EF4-FFF2-40B4-BE49-F238E27FC236}">
                <a16:creationId xmlns:a16="http://schemas.microsoft.com/office/drawing/2014/main" id="{DD4468AB-F7C5-9663-2702-81F209068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900" y="2055013"/>
            <a:ext cx="5016199" cy="3566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BA2A23-3ADE-BE36-0987-55B207702356}"/>
              </a:ext>
            </a:extLst>
          </p:cNvPr>
          <p:cNvSpPr txBox="1"/>
          <p:nvPr/>
        </p:nvSpPr>
        <p:spPr>
          <a:xfrm>
            <a:off x="4914521" y="1520982"/>
            <a:ext cx="2362955" cy="369332"/>
          </a:xfrm>
          <a:prstGeom prst="rect">
            <a:avLst/>
          </a:prstGeom>
          <a:noFill/>
        </p:spPr>
        <p:txBody>
          <a:bodyPr wrap="square" rtlCol="0">
            <a:spAutoFit/>
          </a:bodyPr>
          <a:lstStyle/>
          <a:p>
            <a:r>
              <a:rPr lang="en-US" dirty="0"/>
              <a:t>Straight line reflection</a:t>
            </a:r>
          </a:p>
        </p:txBody>
      </p:sp>
      <p:pic>
        <p:nvPicPr>
          <p:cNvPr id="6" name="Picture 5">
            <a:extLst>
              <a:ext uri="{FF2B5EF4-FFF2-40B4-BE49-F238E27FC236}">
                <a16:creationId xmlns:a16="http://schemas.microsoft.com/office/drawing/2014/main" id="{34D1CF9F-063B-667E-6663-D5B15C923542}"/>
              </a:ext>
            </a:extLst>
          </p:cNvPr>
          <p:cNvPicPr>
            <a:picLocks noChangeAspect="1"/>
          </p:cNvPicPr>
          <p:nvPr/>
        </p:nvPicPr>
        <p:blipFill>
          <a:blip r:embed="rId3"/>
          <a:stretch>
            <a:fillRect/>
          </a:stretch>
        </p:blipFill>
        <p:spPr>
          <a:xfrm>
            <a:off x="9429750" y="1690688"/>
            <a:ext cx="2762250" cy="4171950"/>
          </a:xfrm>
          <a:prstGeom prst="rect">
            <a:avLst/>
          </a:prstGeom>
        </p:spPr>
      </p:pic>
    </p:spTree>
    <p:extLst>
      <p:ext uri="{BB962C8B-B14F-4D97-AF65-F5344CB8AC3E}">
        <p14:creationId xmlns:p14="http://schemas.microsoft.com/office/powerpoint/2010/main" val="413539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3866-7EF7-1531-32D8-A140D6729635}"/>
              </a:ext>
            </a:extLst>
          </p:cNvPr>
          <p:cNvSpPr>
            <a:spLocks noGrp="1"/>
          </p:cNvSpPr>
          <p:nvPr>
            <p:ph type="title"/>
          </p:nvPr>
        </p:nvSpPr>
        <p:spPr/>
        <p:txBody>
          <a:bodyPr/>
          <a:lstStyle/>
          <a:p>
            <a:r>
              <a:rPr lang="en-US" dirty="0"/>
              <a:t>Diffusion</a:t>
            </a:r>
          </a:p>
        </p:txBody>
      </p:sp>
      <p:pic>
        <p:nvPicPr>
          <p:cNvPr id="5" name="Picture 4">
            <a:extLst>
              <a:ext uri="{FF2B5EF4-FFF2-40B4-BE49-F238E27FC236}">
                <a16:creationId xmlns:a16="http://schemas.microsoft.com/office/drawing/2014/main" id="{501EE858-B571-ABB7-37E6-D9F52E527806}"/>
              </a:ext>
            </a:extLst>
          </p:cNvPr>
          <p:cNvPicPr>
            <a:picLocks noChangeAspect="1"/>
          </p:cNvPicPr>
          <p:nvPr/>
        </p:nvPicPr>
        <p:blipFill>
          <a:blip r:embed="rId2"/>
          <a:stretch>
            <a:fillRect/>
          </a:stretch>
        </p:blipFill>
        <p:spPr>
          <a:xfrm>
            <a:off x="4505325" y="1833563"/>
            <a:ext cx="3181350" cy="4343400"/>
          </a:xfrm>
          <a:prstGeom prst="rect">
            <a:avLst/>
          </a:prstGeom>
        </p:spPr>
      </p:pic>
      <p:sp>
        <p:nvSpPr>
          <p:cNvPr id="6" name="TextBox 5">
            <a:extLst>
              <a:ext uri="{FF2B5EF4-FFF2-40B4-BE49-F238E27FC236}">
                <a16:creationId xmlns:a16="http://schemas.microsoft.com/office/drawing/2014/main" id="{CE32AC5B-0A5B-EEBD-6072-C8E5D147A668}"/>
              </a:ext>
            </a:extLst>
          </p:cNvPr>
          <p:cNvSpPr txBox="1"/>
          <p:nvPr/>
        </p:nvSpPr>
        <p:spPr>
          <a:xfrm>
            <a:off x="7894622" y="3429000"/>
            <a:ext cx="3181350" cy="369332"/>
          </a:xfrm>
          <a:prstGeom prst="rect">
            <a:avLst/>
          </a:prstGeom>
          <a:noFill/>
        </p:spPr>
        <p:txBody>
          <a:bodyPr wrap="square" rtlCol="0">
            <a:spAutoFit/>
          </a:bodyPr>
          <a:lstStyle/>
          <a:p>
            <a:r>
              <a:rPr lang="en-US" dirty="0"/>
              <a:t>Diffuse Surface</a:t>
            </a:r>
          </a:p>
        </p:txBody>
      </p:sp>
      <p:sp>
        <p:nvSpPr>
          <p:cNvPr id="7" name="TextBox 6">
            <a:extLst>
              <a:ext uri="{FF2B5EF4-FFF2-40B4-BE49-F238E27FC236}">
                <a16:creationId xmlns:a16="http://schemas.microsoft.com/office/drawing/2014/main" id="{0428B5B0-6FD1-7ABC-BD74-3105729008CA}"/>
              </a:ext>
            </a:extLst>
          </p:cNvPr>
          <p:cNvSpPr txBox="1"/>
          <p:nvPr/>
        </p:nvSpPr>
        <p:spPr>
          <a:xfrm>
            <a:off x="3266793" y="4432426"/>
            <a:ext cx="3181350" cy="369332"/>
          </a:xfrm>
          <a:prstGeom prst="rect">
            <a:avLst/>
          </a:prstGeom>
          <a:noFill/>
        </p:spPr>
        <p:txBody>
          <a:bodyPr wrap="square" rtlCol="0">
            <a:spAutoFit/>
          </a:bodyPr>
          <a:lstStyle/>
          <a:p>
            <a:r>
              <a:rPr lang="en-US" dirty="0"/>
              <a:t>Incident Wave</a:t>
            </a:r>
          </a:p>
        </p:txBody>
      </p:sp>
      <p:sp>
        <p:nvSpPr>
          <p:cNvPr id="8" name="TextBox 7">
            <a:extLst>
              <a:ext uri="{FF2B5EF4-FFF2-40B4-BE49-F238E27FC236}">
                <a16:creationId xmlns:a16="http://schemas.microsoft.com/office/drawing/2014/main" id="{F1305483-E283-C3F6-660F-0ECF86CD225F}"/>
              </a:ext>
            </a:extLst>
          </p:cNvPr>
          <p:cNvSpPr txBox="1"/>
          <p:nvPr/>
        </p:nvSpPr>
        <p:spPr>
          <a:xfrm>
            <a:off x="4713272" y="1824292"/>
            <a:ext cx="3181350" cy="369332"/>
          </a:xfrm>
          <a:prstGeom prst="rect">
            <a:avLst/>
          </a:prstGeom>
          <a:noFill/>
        </p:spPr>
        <p:txBody>
          <a:bodyPr wrap="square" rtlCol="0">
            <a:spAutoFit/>
          </a:bodyPr>
          <a:lstStyle/>
          <a:p>
            <a:r>
              <a:rPr lang="en-US" dirty="0"/>
              <a:t>Reflective Waves</a:t>
            </a:r>
          </a:p>
        </p:txBody>
      </p:sp>
    </p:spTree>
    <p:extLst>
      <p:ext uri="{BB962C8B-B14F-4D97-AF65-F5344CB8AC3E}">
        <p14:creationId xmlns:p14="http://schemas.microsoft.com/office/powerpoint/2010/main" val="639199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589C-A775-085C-DEDB-FB8B6B770C82}"/>
              </a:ext>
            </a:extLst>
          </p:cNvPr>
          <p:cNvSpPr>
            <a:spLocks noGrp="1"/>
          </p:cNvSpPr>
          <p:nvPr>
            <p:ph type="title"/>
          </p:nvPr>
        </p:nvSpPr>
        <p:spPr/>
        <p:txBody>
          <a:bodyPr/>
          <a:lstStyle/>
          <a:p>
            <a:r>
              <a:rPr lang="en-US" dirty="0"/>
              <a:t>Diffraction Reformation</a:t>
            </a:r>
          </a:p>
        </p:txBody>
      </p:sp>
      <p:pic>
        <p:nvPicPr>
          <p:cNvPr id="5" name="Picture 4">
            <a:extLst>
              <a:ext uri="{FF2B5EF4-FFF2-40B4-BE49-F238E27FC236}">
                <a16:creationId xmlns:a16="http://schemas.microsoft.com/office/drawing/2014/main" id="{C22460CB-3C0B-C67F-40A8-9178272F292A}"/>
              </a:ext>
            </a:extLst>
          </p:cNvPr>
          <p:cNvPicPr>
            <a:picLocks noChangeAspect="1"/>
          </p:cNvPicPr>
          <p:nvPr/>
        </p:nvPicPr>
        <p:blipFill>
          <a:blip r:embed="rId2"/>
          <a:stretch>
            <a:fillRect/>
          </a:stretch>
        </p:blipFill>
        <p:spPr>
          <a:xfrm>
            <a:off x="4120331" y="1690688"/>
            <a:ext cx="3951338" cy="4069484"/>
          </a:xfrm>
          <a:prstGeom prst="rect">
            <a:avLst/>
          </a:prstGeom>
        </p:spPr>
      </p:pic>
      <p:sp>
        <p:nvSpPr>
          <p:cNvPr id="6" name="TextBox 5">
            <a:extLst>
              <a:ext uri="{FF2B5EF4-FFF2-40B4-BE49-F238E27FC236}">
                <a16:creationId xmlns:a16="http://schemas.microsoft.com/office/drawing/2014/main" id="{DF0F9C37-B1EF-73D3-98C6-B0C3C0015D3D}"/>
              </a:ext>
            </a:extLst>
          </p:cNvPr>
          <p:cNvSpPr txBox="1"/>
          <p:nvPr/>
        </p:nvSpPr>
        <p:spPr>
          <a:xfrm>
            <a:off x="3687778" y="1321356"/>
            <a:ext cx="4816444" cy="369332"/>
          </a:xfrm>
          <a:prstGeom prst="rect">
            <a:avLst/>
          </a:prstGeom>
          <a:noFill/>
        </p:spPr>
        <p:txBody>
          <a:bodyPr wrap="square" rtlCol="0">
            <a:spAutoFit/>
          </a:bodyPr>
          <a:lstStyle/>
          <a:p>
            <a:r>
              <a:rPr lang="en-US" dirty="0"/>
              <a:t>Barrier with small opening blocking waves</a:t>
            </a:r>
          </a:p>
        </p:txBody>
      </p:sp>
      <p:sp>
        <p:nvSpPr>
          <p:cNvPr id="7" name="TextBox 6">
            <a:extLst>
              <a:ext uri="{FF2B5EF4-FFF2-40B4-BE49-F238E27FC236}">
                <a16:creationId xmlns:a16="http://schemas.microsoft.com/office/drawing/2014/main" id="{8E8068CE-F06B-37AF-EE79-543B153FB9ED}"/>
              </a:ext>
            </a:extLst>
          </p:cNvPr>
          <p:cNvSpPr txBox="1"/>
          <p:nvPr/>
        </p:nvSpPr>
        <p:spPr>
          <a:xfrm>
            <a:off x="3687778" y="5781426"/>
            <a:ext cx="4816444" cy="369332"/>
          </a:xfrm>
          <a:prstGeom prst="rect">
            <a:avLst/>
          </a:prstGeom>
          <a:noFill/>
        </p:spPr>
        <p:txBody>
          <a:bodyPr wrap="square" rtlCol="0">
            <a:spAutoFit/>
          </a:bodyPr>
          <a:lstStyle/>
          <a:p>
            <a:r>
              <a:rPr lang="en-US" dirty="0"/>
              <a:t>Diffraction through small opening</a:t>
            </a:r>
          </a:p>
        </p:txBody>
      </p:sp>
      <p:sp>
        <p:nvSpPr>
          <p:cNvPr id="8" name="TextBox 7">
            <a:extLst>
              <a:ext uri="{FF2B5EF4-FFF2-40B4-BE49-F238E27FC236}">
                <a16:creationId xmlns:a16="http://schemas.microsoft.com/office/drawing/2014/main" id="{36E6C608-94C3-1D33-56AE-B3EEA85B941F}"/>
              </a:ext>
            </a:extLst>
          </p:cNvPr>
          <p:cNvSpPr txBox="1"/>
          <p:nvPr/>
        </p:nvSpPr>
        <p:spPr>
          <a:xfrm>
            <a:off x="7986665" y="3430573"/>
            <a:ext cx="3447862" cy="369332"/>
          </a:xfrm>
          <a:prstGeom prst="rect">
            <a:avLst/>
          </a:prstGeom>
          <a:noFill/>
        </p:spPr>
        <p:txBody>
          <a:bodyPr wrap="square" rtlCol="0">
            <a:spAutoFit/>
          </a:bodyPr>
          <a:lstStyle/>
          <a:p>
            <a:r>
              <a:rPr lang="en-US" dirty="0"/>
              <a:t>Waves curve as they exit opening</a:t>
            </a:r>
          </a:p>
        </p:txBody>
      </p:sp>
    </p:spTree>
    <p:extLst>
      <p:ext uri="{BB962C8B-B14F-4D97-AF65-F5344CB8AC3E}">
        <p14:creationId xmlns:p14="http://schemas.microsoft.com/office/powerpoint/2010/main" val="587896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79F3-F4D4-68BA-88A8-8DC48473F130}"/>
              </a:ext>
            </a:extLst>
          </p:cNvPr>
          <p:cNvSpPr>
            <a:spLocks noGrp="1"/>
          </p:cNvSpPr>
          <p:nvPr>
            <p:ph type="title"/>
          </p:nvPr>
        </p:nvSpPr>
        <p:spPr/>
        <p:txBody>
          <a:bodyPr/>
          <a:lstStyle/>
          <a:p>
            <a:r>
              <a:rPr lang="en-US" dirty="0"/>
              <a:t>Diffraction Curve</a:t>
            </a:r>
          </a:p>
        </p:txBody>
      </p:sp>
      <p:pic>
        <p:nvPicPr>
          <p:cNvPr id="5" name="Picture 4">
            <a:extLst>
              <a:ext uri="{FF2B5EF4-FFF2-40B4-BE49-F238E27FC236}">
                <a16:creationId xmlns:a16="http://schemas.microsoft.com/office/drawing/2014/main" id="{A1CFF47C-AFFD-D474-09A3-577A6954742A}"/>
              </a:ext>
            </a:extLst>
          </p:cNvPr>
          <p:cNvPicPr>
            <a:picLocks noChangeAspect="1"/>
          </p:cNvPicPr>
          <p:nvPr/>
        </p:nvPicPr>
        <p:blipFill>
          <a:blip r:embed="rId2"/>
          <a:stretch>
            <a:fillRect/>
          </a:stretch>
        </p:blipFill>
        <p:spPr>
          <a:xfrm>
            <a:off x="3548062" y="1796761"/>
            <a:ext cx="5095875" cy="4400550"/>
          </a:xfrm>
          <a:prstGeom prst="rect">
            <a:avLst/>
          </a:prstGeom>
        </p:spPr>
      </p:pic>
      <p:sp>
        <p:nvSpPr>
          <p:cNvPr id="6" name="TextBox 5">
            <a:extLst>
              <a:ext uri="{FF2B5EF4-FFF2-40B4-BE49-F238E27FC236}">
                <a16:creationId xmlns:a16="http://schemas.microsoft.com/office/drawing/2014/main" id="{536810F6-4D03-3EDA-5394-627D31BA008C}"/>
              </a:ext>
            </a:extLst>
          </p:cNvPr>
          <p:cNvSpPr txBox="1"/>
          <p:nvPr/>
        </p:nvSpPr>
        <p:spPr>
          <a:xfrm>
            <a:off x="1847273" y="3997036"/>
            <a:ext cx="2189018" cy="646331"/>
          </a:xfrm>
          <a:prstGeom prst="rect">
            <a:avLst/>
          </a:prstGeom>
          <a:noFill/>
        </p:spPr>
        <p:txBody>
          <a:bodyPr wrap="square" rtlCol="0">
            <a:spAutoFit/>
          </a:bodyPr>
          <a:lstStyle/>
          <a:p>
            <a:r>
              <a:rPr lang="en-US" dirty="0"/>
              <a:t>Object blocking path</a:t>
            </a:r>
          </a:p>
        </p:txBody>
      </p:sp>
      <p:sp>
        <p:nvSpPr>
          <p:cNvPr id="7" name="TextBox 6">
            <a:extLst>
              <a:ext uri="{FF2B5EF4-FFF2-40B4-BE49-F238E27FC236}">
                <a16:creationId xmlns:a16="http://schemas.microsoft.com/office/drawing/2014/main" id="{A450F2C8-89E0-0B78-E663-12EC0D0821CA}"/>
              </a:ext>
            </a:extLst>
          </p:cNvPr>
          <p:cNvSpPr txBox="1"/>
          <p:nvPr/>
        </p:nvSpPr>
        <p:spPr>
          <a:xfrm>
            <a:off x="8880765" y="3535371"/>
            <a:ext cx="2189018" cy="923330"/>
          </a:xfrm>
          <a:prstGeom prst="rect">
            <a:avLst/>
          </a:prstGeom>
          <a:noFill/>
        </p:spPr>
        <p:txBody>
          <a:bodyPr wrap="square" rtlCol="0">
            <a:spAutoFit/>
          </a:bodyPr>
          <a:lstStyle/>
          <a:p>
            <a:r>
              <a:rPr lang="en-US" dirty="0"/>
              <a:t>Sound waves curve around object after they pass it</a:t>
            </a:r>
          </a:p>
        </p:txBody>
      </p:sp>
    </p:spTree>
    <p:extLst>
      <p:ext uri="{BB962C8B-B14F-4D97-AF65-F5344CB8AC3E}">
        <p14:creationId xmlns:p14="http://schemas.microsoft.com/office/powerpoint/2010/main" val="355643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220A-F879-B7DE-7C2A-7993F00CD8B8}"/>
              </a:ext>
            </a:extLst>
          </p:cNvPr>
          <p:cNvSpPr>
            <a:spLocks noGrp="1"/>
          </p:cNvSpPr>
          <p:nvPr>
            <p:ph type="title"/>
          </p:nvPr>
        </p:nvSpPr>
        <p:spPr/>
        <p:txBody>
          <a:bodyPr/>
          <a:lstStyle/>
          <a:p>
            <a:r>
              <a:rPr lang="en-US" dirty="0"/>
              <a:t>Solid Line Transmission</a:t>
            </a:r>
          </a:p>
        </p:txBody>
      </p:sp>
      <p:pic>
        <p:nvPicPr>
          <p:cNvPr id="5" name="Picture 4">
            <a:extLst>
              <a:ext uri="{FF2B5EF4-FFF2-40B4-BE49-F238E27FC236}">
                <a16:creationId xmlns:a16="http://schemas.microsoft.com/office/drawing/2014/main" id="{F6CA70A4-59EC-8E66-9371-9769656AB697}"/>
              </a:ext>
            </a:extLst>
          </p:cNvPr>
          <p:cNvPicPr>
            <a:picLocks noChangeAspect="1"/>
          </p:cNvPicPr>
          <p:nvPr/>
        </p:nvPicPr>
        <p:blipFill>
          <a:blip r:embed="rId2"/>
          <a:stretch>
            <a:fillRect/>
          </a:stretch>
        </p:blipFill>
        <p:spPr>
          <a:xfrm>
            <a:off x="3975388" y="1690688"/>
            <a:ext cx="4241223" cy="5020223"/>
          </a:xfrm>
          <a:prstGeom prst="rect">
            <a:avLst/>
          </a:prstGeom>
        </p:spPr>
      </p:pic>
    </p:spTree>
    <p:extLst>
      <p:ext uri="{BB962C8B-B14F-4D97-AF65-F5344CB8AC3E}">
        <p14:creationId xmlns:p14="http://schemas.microsoft.com/office/powerpoint/2010/main" val="351355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DBAA-0306-CB12-7985-A700108DEE87}"/>
              </a:ext>
            </a:extLst>
          </p:cNvPr>
          <p:cNvSpPr>
            <a:spLocks noGrp="1"/>
          </p:cNvSpPr>
          <p:nvPr>
            <p:ph type="title"/>
          </p:nvPr>
        </p:nvSpPr>
        <p:spPr/>
        <p:txBody>
          <a:bodyPr/>
          <a:lstStyle/>
          <a:p>
            <a:r>
              <a:rPr lang="en-US" dirty="0"/>
              <a:t>Absorption and NRC</a:t>
            </a:r>
          </a:p>
        </p:txBody>
      </p:sp>
      <p:sp>
        <p:nvSpPr>
          <p:cNvPr id="3" name="Content Placeholder 2">
            <a:extLst>
              <a:ext uri="{FF2B5EF4-FFF2-40B4-BE49-F238E27FC236}">
                <a16:creationId xmlns:a16="http://schemas.microsoft.com/office/drawing/2014/main" id="{89DCD1FE-405D-20C2-B2AE-54E646B1EA58}"/>
              </a:ext>
            </a:extLst>
          </p:cNvPr>
          <p:cNvSpPr>
            <a:spLocks noGrp="1"/>
          </p:cNvSpPr>
          <p:nvPr>
            <p:ph idx="1"/>
          </p:nvPr>
        </p:nvSpPr>
        <p:spPr/>
        <p:txBody>
          <a:bodyPr/>
          <a:lstStyle/>
          <a:p>
            <a:r>
              <a:rPr lang="en-US" dirty="0"/>
              <a:t>Higher NRC Values mean better absorption</a:t>
            </a:r>
          </a:p>
          <a:p>
            <a:endParaRPr lang="en-US" dirty="0"/>
          </a:p>
          <a:p>
            <a:r>
              <a:rPr lang="en-US" dirty="0"/>
              <a:t>The </a:t>
            </a:r>
            <a:r>
              <a:rPr lang="en-US" b="1" dirty="0"/>
              <a:t>Noise Reduction Coefficient</a:t>
            </a:r>
            <a:r>
              <a:rPr lang="en-US" dirty="0"/>
              <a:t> (commonly abbreviated </a:t>
            </a:r>
            <a:r>
              <a:rPr lang="en-US" b="1" dirty="0"/>
              <a:t>NRC</a:t>
            </a:r>
            <a:r>
              <a:rPr lang="en-US" dirty="0"/>
              <a:t>) is a scalar representation of the amount of sound energy absorbed upon striking a particular surface. An NRC of 0 indicates perfect reflection while an NRC of 1 indicates perfect absorption.</a:t>
            </a:r>
          </a:p>
        </p:txBody>
      </p:sp>
      <p:pic>
        <p:nvPicPr>
          <p:cNvPr id="1026" name="Picture 2" descr="Fellert | Sound class and weighted alpha">
            <a:extLst>
              <a:ext uri="{FF2B5EF4-FFF2-40B4-BE49-F238E27FC236}">
                <a16:creationId xmlns:a16="http://schemas.microsoft.com/office/drawing/2014/main" id="{2BBA970D-5798-947B-5133-5E9EAF852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591" y="152040"/>
            <a:ext cx="3422013" cy="273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229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DB35-E746-9A39-DE7C-F2AA5AF08275}"/>
              </a:ext>
            </a:extLst>
          </p:cNvPr>
          <p:cNvSpPr>
            <a:spLocks noGrp="1"/>
          </p:cNvSpPr>
          <p:nvPr>
            <p:ph type="title"/>
          </p:nvPr>
        </p:nvSpPr>
        <p:spPr/>
        <p:txBody>
          <a:bodyPr/>
          <a:lstStyle/>
          <a:p>
            <a:r>
              <a:rPr lang="en-US" dirty="0"/>
              <a:t>Materials NRC Ratings 	</a:t>
            </a:r>
          </a:p>
        </p:txBody>
      </p:sp>
      <p:pic>
        <p:nvPicPr>
          <p:cNvPr id="2050" name="Picture 2" descr="CE Center - Silence Is Golden">
            <a:extLst>
              <a:ext uri="{FF2B5EF4-FFF2-40B4-BE49-F238E27FC236}">
                <a16:creationId xmlns:a16="http://schemas.microsoft.com/office/drawing/2014/main" id="{2117418C-942B-2E59-2CE2-63770727B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5" y="1714500"/>
            <a:ext cx="52387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495F-C3B8-869D-18DC-86584E46A70E}"/>
              </a:ext>
            </a:extLst>
          </p:cNvPr>
          <p:cNvSpPr>
            <a:spLocks noGrp="1"/>
          </p:cNvSpPr>
          <p:nvPr>
            <p:ph type="title"/>
          </p:nvPr>
        </p:nvSpPr>
        <p:spPr/>
        <p:txBody>
          <a:bodyPr/>
          <a:lstStyle/>
          <a:p>
            <a:r>
              <a:rPr lang="en-US" dirty="0"/>
              <a:t>Room Reverberation</a:t>
            </a:r>
          </a:p>
        </p:txBody>
      </p:sp>
      <p:sp>
        <p:nvSpPr>
          <p:cNvPr id="3" name="Content Placeholder 2">
            <a:extLst>
              <a:ext uri="{FF2B5EF4-FFF2-40B4-BE49-F238E27FC236}">
                <a16:creationId xmlns:a16="http://schemas.microsoft.com/office/drawing/2014/main" id="{B268C44B-5FED-C82B-DD8B-3D55FC7F7DBA}"/>
              </a:ext>
            </a:extLst>
          </p:cNvPr>
          <p:cNvSpPr>
            <a:spLocks noGrp="1"/>
          </p:cNvSpPr>
          <p:nvPr>
            <p:ph idx="1"/>
          </p:nvPr>
        </p:nvSpPr>
        <p:spPr/>
        <p:txBody>
          <a:bodyPr/>
          <a:lstStyle/>
          <a:p>
            <a:r>
              <a:rPr lang="en-US" dirty="0"/>
              <a:t>Determines how a room can be used for certain practices</a:t>
            </a:r>
          </a:p>
          <a:p>
            <a:r>
              <a:rPr lang="en-US" dirty="0"/>
              <a:t>Short reverb would be better for studio work</a:t>
            </a:r>
          </a:p>
          <a:p>
            <a:r>
              <a:rPr lang="en-US" dirty="0"/>
              <a:t>Longer reverb would be better for choirs</a:t>
            </a:r>
          </a:p>
        </p:txBody>
      </p:sp>
      <p:pic>
        <p:nvPicPr>
          <p:cNvPr id="3074" name="Picture 2" descr="Target Reverberation Time - Reverb Times for Different Rooms">
            <a:extLst>
              <a:ext uri="{FF2B5EF4-FFF2-40B4-BE49-F238E27FC236}">
                <a16:creationId xmlns:a16="http://schemas.microsoft.com/office/drawing/2014/main" id="{ADA8B479-EFCF-A55F-6445-71976565A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209" y="2845569"/>
            <a:ext cx="4930791" cy="40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5995-CB41-8222-BB01-5788AC3953D7}"/>
              </a:ext>
            </a:extLst>
          </p:cNvPr>
          <p:cNvSpPr>
            <a:spLocks noGrp="1"/>
          </p:cNvSpPr>
          <p:nvPr>
            <p:ph type="title"/>
          </p:nvPr>
        </p:nvSpPr>
        <p:spPr/>
        <p:txBody>
          <a:bodyPr/>
          <a:lstStyle/>
          <a:p>
            <a:r>
              <a:rPr lang="en-US" dirty="0"/>
              <a:t>Wave Diagram</a:t>
            </a:r>
          </a:p>
        </p:txBody>
      </p:sp>
      <p:pic>
        <p:nvPicPr>
          <p:cNvPr id="1028" name="Picture 4" descr="A diagram illustrates the basic parts of a wave. Moving from left to right, the wavelength line begins above a straight horizontal line and falls and rises equally above and below that line. One of the areas where the wavelength line reaches its highest point is labeled “Peak.” A horizontal bracket, labeled “Wavelength,” extends from this area to the next peak. One of the areas where the wavelength reaches its lowest point is labeled “Trough.” A vertical bracket, labeled “Amplitude,” extends from a “Peak” to a “Trough.”">
            <a:extLst>
              <a:ext uri="{FF2B5EF4-FFF2-40B4-BE49-F238E27FC236}">
                <a16:creationId xmlns:a16="http://schemas.microsoft.com/office/drawing/2014/main" id="{889B59D8-BEC6-A4B5-74B5-D3BB181B2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808" y="365125"/>
            <a:ext cx="4894907" cy="17271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t Audio Equalization Skills for Music Producers">
            <a:extLst>
              <a:ext uri="{FF2B5EF4-FFF2-40B4-BE49-F238E27FC236}">
                <a16:creationId xmlns:a16="http://schemas.microsoft.com/office/drawing/2014/main" id="{37BAEB2E-7253-E1B3-0B9B-77A8FAE1EE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81665" y="3832041"/>
            <a:ext cx="5988050" cy="19980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828C757-0448-41E2-EB2D-354CA9462AC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Wavelengths get longer as frequency decreases</a:t>
            </a:r>
          </a:p>
          <a:p>
            <a:r>
              <a:rPr lang="en-US" sz="2800" dirty="0"/>
              <a:t>Longer wavelengths require more energy to sustain</a:t>
            </a:r>
          </a:p>
          <a:p>
            <a:r>
              <a:rPr lang="en-US" sz="2800" dirty="0"/>
              <a:t>Bass needs more energy</a:t>
            </a:r>
          </a:p>
          <a:p>
            <a:endParaRPr lang="en-US" dirty="0"/>
          </a:p>
        </p:txBody>
      </p:sp>
    </p:spTree>
    <p:extLst>
      <p:ext uri="{BB962C8B-B14F-4D97-AF65-F5344CB8AC3E}">
        <p14:creationId xmlns:p14="http://schemas.microsoft.com/office/powerpoint/2010/main" val="3854009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FAD5-F2BC-06BD-C27C-D12AE64EC8F2}"/>
              </a:ext>
            </a:extLst>
          </p:cNvPr>
          <p:cNvSpPr>
            <a:spLocks noGrp="1"/>
          </p:cNvSpPr>
          <p:nvPr>
            <p:ph type="title"/>
          </p:nvPr>
        </p:nvSpPr>
        <p:spPr/>
        <p:txBody>
          <a:bodyPr/>
          <a:lstStyle/>
          <a:p>
            <a:r>
              <a:rPr lang="en-US" dirty="0"/>
              <a:t>Speech Intelligibility</a:t>
            </a:r>
          </a:p>
        </p:txBody>
      </p:sp>
      <p:sp>
        <p:nvSpPr>
          <p:cNvPr id="3" name="Content Placeholder 2">
            <a:extLst>
              <a:ext uri="{FF2B5EF4-FFF2-40B4-BE49-F238E27FC236}">
                <a16:creationId xmlns:a16="http://schemas.microsoft.com/office/drawing/2014/main" id="{1280FC4A-E26D-01BC-7C37-55DC8CCBDF58}"/>
              </a:ext>
            </a:extLst>
          </p:cNvPr>
          <p:cNvSpPr>
            <a:spLocks noGrp="1"/>
          </p:cNvSpPr>
          <p:nvPr>
            <p:ph idx="1"/>
          </p:nvPr>
        </p:nvSpPr>
        <p:spPr/>
        <p:txBody>
          <a:bodyPr/>
          <a:lstStyle/>
          <a:p>
            <a:r>
              <a:rPr lang="en-US" dirty="0"/>
              <a:t>Takes into account 4 factors:</a:t>
            </a:r>
          </a:p>
          <a:p>
            <a:pPr lvl="1"/>
            <a:r>
              <a:rPr lang="en-US" dirty="0"/>
              <a:t>Room Geometry</a:t>
            </a:r>
          </a:p>
          <a:p>
            <a:pPr lvl="1"/>
            <a:r>
              <a:rPr lang="en-US" dirty="0"/>
              <a:t>Reverberation Time</a:t>
            </a:r>
          </a:p>
          <a:p>
            <a:pPr lvl="1"/>
            <a:r>
              <a:rPr lang="en-US" dirty="0"/>
              <a:t>S/N Ratio (Signal to Noise)</a:t>
            </a:r>
          </a:p>
          <a:p>
            <a:pPr lvl="1"/>
            <a:r>
              <a:rPr lang="en-US" dirty="0"/>
              <a:t>Background Noise Level</a:t>
            </a:r>
          </a:p>
          <a:p>
            <a:pPr lvl="1"/>
            <a:endParaRPr lang="en-US" dirty="0"/>
          </a:p>
          <a:p>
            <a:pPr lvl="1"/>
            <a:r>
              <a:rPr lang="en-US" dirty="0"/>
              <a:t>1000 Hz – 4000 Hz contributes to 75% of speech intelligibility</a:t>
            </a:r>
          </a:p>
        </p:txBody>
      </p:sp>
    </p:spTree>
    <p:extLst>
      <p:ext uri="{BB962C8B-B14F-4D97-AF65-F5344CB8AC3E}">
        <p14:creationId xmlns:p14="http://schemas.microsoft.com/office/powerpoint/2010/main" val="2300031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C1B8-9C78-01F7-3006-ED79400D483C}"/>
              </a:ext>
            </a:extLst>
          </p:cNvPr>
          <p:cNvSpPr>
            <a:spLocks noGrp="1"/>
          </p:cNvSpPr>
          <p:nvPr>
            <p:ph type="title"/>
          </p:nvPr>
        </p:nvSpPr>
        <p:spPr/>
        <p:txBody>
          <a:bodyPr/>
          <a:lstStyle/>
          <a:p>
            <a:r>
              <a:rPr lang="en-US" dirty="0"/>
              <a:t>How to get good Acoustics?	</a:t>
            </a:r>
          </a:p>
        </p:txBody>
      </p:sp>
      <p:sp>
        <p:nvSpPr>
          <p:cNvPr id="3" name="Content Placeholder 2">
            <a:extLst>
              <a:ext uri="{FF2B5EF4-FFF2-40B4-BE49-F238E27FC236}">
                <a16:creationId xmlns:a16="http://schemas.microsoft.com/office/drawing/2014/main" id="{8F93518A-FA1D-1E5E-8744-977976F6CAD9}"/>
              </a:ext>
            </a:extLst>
          </p:cNvPr>
          <p:cNvSpPr>
            <a:spLocks noGrp="1"/>
          </p:cNvSpPr>
          <p:nvPr>
            <p:ph idx="1"/>
          </p:nvPr>
        </p:nvSpPr>
        <p:spPr/>
        <p:txBody>
          <a:bodyPr>
            <a:normAutofit fontScale="70000" lnSpcReduction="20000"/>
          </a:bodyPr>
          <a:lstStyle/>
          <a:p>
            <a:r>
              <a:rPr lang="en-US" dirty="0"/>
              <a:t>1) Watch out for SOUND REFLECTIONS. Straight surfaces reflect sounds back into the central space making sound clarity muddy.</a:t>
            </a:r>
          </a:p>
          <a:p>
            <a:r>
              <a:rPr lang="en-US" dirty="0"/>
              <a:t>2) Select ACOUSTICAL TREATMENT carefully. Different materials absorb sound frequencies differently. Make sure your acoustical treatments are absorbing the right sound frequencies.</a:t>
            </a:r>
          </a:p>
          <a:p>
            <a:r>
              <a:rPr lang="en-US" sz="2800" dirty="0"/>
              <a:t>3) Diminish ECHOES when necessary. Be aware that sounds traveling within 30 milliseconds of each other are perceived without echo. Sounds traveling after the 30 millisecond threshold become echoes of the original sound.</a:t>
            </a:r>
          </a:p>
          <a:p>
            <a:endParaRPr lang="en-US" sz="2800" dirty="0"/>
          </a:p>
          <a:p>
            <a:r>
              <a:rPr lang="en-US" sz="2800" dirty="0"/>
              <a:t>4) Don’t let other building systems get in the way. NOISE CONTROL is important to keep in check as other building systems (like HVAC systems) operate. Keep such clashing noises to a minimum.</a:t>
            </a:r>
          </a:p>
          <a:p>
            <a:r>
              <a:rPr lang="en-US" dirty="0"/>
              <a:t>5) Keep objects or other OBSTRUCTIONS out of the way. Objects that obstruct a sound path can block high frequency sounds. (Low frequency sounds can bend around objects.)</a:t>
            </a:r>
          </a:p>
          <a:p>
            <a:r>
              <a:rPr lang="en-US" dirty="0"/>
              <a:t>6) Get good PATTERN CONTROL. Make sure sound systems for a room get good sound coverage. This will prevent feed-back and other sound distortions.</a:t>
            </a:r>
          </a:p>
          <a:p>
            <a:endParaRPr lang="en-US" sz="2800" dirty="0"/>
          </a:p>
          <a:p>
            <a:endParaRPr lang="en-US" dirty="0"/>
          </a:p>
        </p:txBody>
      </p:sp>
    </p:spTree>
    <p:extLst>
      <p:ext uri="{BB962C8B-B14F-4D97-AF65-F5344CB8AC3E}">
        <p14:creationId xmlns:p14="http://schemas.microsoft.com/office/powerpoint/2010/main" val="260354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3: Loudspeaker Design Goals and Traits</a:t>
            </a:r>
          </a:p>
        </p:txBody>
      </p:sp>
    </p:spTree>
    <p:extLst>
      <p:ext uri="{BB962C8B-B14F-4D97-AF65-F5344CB8AC3E}">
        <p14:creationId xmlns:p14="http://schemas.microsoft.com/office/powerpoint/2010/main" val="3301662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536A-E186-58CA-42D0-22AB41A62C5B}"/>
              </a:ext>
            </a:extLst>
          </p:cNvPr>
          <p:cNvSpPr>
            <a:spLocks noGrp="1"/>
          </p:cNvSpPr>
          <p:nvPr>
            <p:ph type="title"/>
          </p:nvPr>
        </p:nvSpPr>
        <p:spPr/>
        <p:txBody>
          <a:bodyPr/>
          <a:lstStyle/>
          <a:p>
            <a:r>
              <a:rPr lang="en-US" dirty="0"/>
              <a:t>What Makes a Good Speaker?</a:t>
            </a:r>
          </a:p>
        </p:txBody>
      </p:sp>
      <p:sp>
        <p:nvSpPr>
          <p:cNvPr id="3" name="Content Placeholder 2">
            <a:extLst>
              <a:ext uri="{FF2B5EF4-FFF2-40B4-BE49-F238E27FC236}">
                <a16:creationId xmlns:a16="http://schemas.microsoft.com/office/drawing/2014/main" id="{FE756678-FA8C-70A1-4B15-1956ACBBB74A}"/>
              </a:ext>
            </a:extLst>
          </p:cNvPr>
          <p:cNvSpPr>
            <a:spLocks noGrp="1"/>
          </p:cNvSpPr>
          <p:nvPr>
            <p:ph idx="1"/>
          </p:nvPr>
        </p:nvSpPr>
        <p:spPr/>
        <p:txBody>
          <a:bodyPr/>
          <a:lstStyle/>
          <a:p>
            <a:r>
              <a:rPr lang="en-US" dirty="0"/>
              <a:t>Depends on use </a:t>
            </a:r>
          </a:p>
          <a:p>
            <a:pPr lvl="1"/>
            <a:r>
              <a:rPr lang="en-US" dirty="0"/>
              <a:t>Ex. Mixing and Mastering, General listening, speech intelligibility, home theater, etc.</a:t>
            </a:r>
          </a:p>
          <a:p>
            <a:pPr marL="457200" lvl="1" indent="0">
              <a:buNone/>
            </a:pPr>
            <a:endParaRPr lang="en-US" dirty="0"/>
          </a:p>
        </p:txBody>
      </p:sp>
      <p:sp>
        <p:nvSpPr>
          <p:cNvPr id="4" name="Content Placeholder 2">
            <a:extLst>
              <a:ext uri="{FF2B5EF4-FFF2-40B4-BE49-F238E27FC236}">
                <a16:creationId xmlns:a16="http://schemas.microsoft.com/office/drawing/2014/main" id="{868FD2FB-034B-DE00-426E-4C1770FA028E}"/>
              </a:ext>
            </a:extLst>
          </p:cNvPr>
          <p:cNvSpPr txBox="1">
            <a:spLocks/>
          </p:cNvSpPr>
          <p:nvPr/>
        </p:nvSpPr>
        <p:spPr>
          <a:xfrm>
            <a:off x="838200" y="314592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Balance between visual aesthetic and sound quality</a:t>
            </a:r>
          </a:p>
          <a:p>
            <a:r>
              <a:rPr lang="en-US" dirty="0"/>
              <a:t> </a:t>
            </a:r>
            <a:r>
              <a:rPr lang="en-US" sz="1900" dirty="0"/>
              <a:t>Frequency Response: Accurate reproduction of a wide range of frequencies without significant peaks or dips.</a:t>
            </a:r>
          </a:p>
          <a:p>
            <a:r>
              <a:rPr lang="en-US" sz="1900" dirty="0"/>
              <a:t>Low Distortion: Minimal harmonic and intermodulation distortion for faithful audio reproduction.</a:t>
            </a:r>
          </a:p>
          <a:p>
            <a:r>
              <a:rPr lang="en-US" sz="1900" dirty="0"/>
              <a:t>Power Handling: Efficiently handles power from the amplifier without distortion or damage.</a:t>
            </a:r>
          </a:p>
          <a:p>
            <a:r>
              <a:rPr lang="en-US" sz="1900" dirty="0"/>
              <a:t>Sensitivity: Converts electrical power into sound efficiently, producing higher sound levels with less power input.</a:t>
            </a:r>
          </a:p>
          <a:p>
            <a:r>
              <a:rPr lang="en-US" sz="1900" dirty="0"/>
              <a:t>Build Quality: High-quality materials, sturdy enclosures, and well-designed components ensure durability and optimal performance.</a:t>
            </a:r>
          </a:p>
          <a:p>
            <a:endParaRPr lang="en-US" dirty="0"/>
          </a:p>
        </p:txBody>
      </p:sp>
    </p:spTree>
    <p:extLst>
      <p:ext uri="{BB962C8B-B14F-4D97-AF65-F5344CB8AC3E}">
        <p14:creationId xmlns:p14="http://schemas.microsoft.com/office/powerpoint/2010/main" val="98493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845C-F3EE-EDC9-6A92-8C90487458DE}"/>
              </a:ext>
            </a:extLst>
          </p:cNvPr>
          <p:cNvSpPr>
            <a:spLocks noGrp="1"/>
          </p:cNvSpPr>
          <p:nvPr>
            <p:ph type="title"/>
          </p:nvPr>
        </p:nvSpPr>
        <p:spPr/>
        <p:txBody>
          <a:bodyPr/>
          <a:lstStyle/>
          <a:p>
            <a:r>
              <a:rPr lang="en-US" dirty="0"/>
              <a:t>Crucial Loudspeaker Traits</a:t>
            </a:r>
          </a:p>
        </p:txBody>
      </p:sp>
      <p:sp>
        <p:nvSpPr>
          <p:cNvPr id="3" name="Content Placeholder 2">
            <a:extLst>
              <a:ext uri="{FF2B5EF4-FFF2-40B4-BE49-F238E27FC236}">
                <a16:creationId xmlns:a16="http://schemas.microsoft.com/office/drawing/2014/main" id="{3FD06F82-5369-5E0E-3F72-E0EF810D7AD5}"/>
              </a:ext>
            </a:extLst>
          </p:cNvPr>
          <p:cNvSpPr>
            <a:spLocks noGrp="1"/>
          </p:cNvSpPr>
          <p:nvPr>
            <p:ph idx="1"/>
          </p:nvPr>
        </p:nvSpPr>
        <p:spPr>
          <a:xfrm>
            <a:off x="838200" y="1690688"/>
            <a:ext cx="10515600" cy="1325563"/>
          </a:xfrm>
        </p:spPr>
        <p:txBody>
          <a:bodyPr/>
          <a:lstStyle/>
          <a:p>
            <a:r>
              <a:rPr lang="en-US" dirty="0"/>
              <a:t>Dynamic Range</a:t>
            </a:r>
          </a:p>
          <a:p>
            <a:pPr lvl="1"/>
            <a:r>
              <a:rPr lang="en-US" dirty="0"/>
              <a:t>Difference between the quietest and loudest sounds a speaker can reproduce without distortion or compression.</a:t>
            </a:r>
          </a:p>
        </p:txBody>
      </p:sp>
      <p:pic>
        <p:nvPicPr>
          <p:cNvPr id="4" name="Google Shape;83;p16">
            <a:extLst>
              <a:ext uri="{FF2B5EF4-FFF2-40B4-BE49-F238E27FC236}">
                <a16:creationId xmlns:a16="http://schemas.microsoft.com/office/drawing/2014/main" id="{DFD68134-D233-502C-B5EC-8DCC0A1181D4}"/>
              </a:ext>
            </a:extLst>
          </p:cNvPr>
          <p:cNvPicPr preferRelativeResize="0"/>
          <p:nvPr/>
        </p:nvPicPr>
        <p:blipFill>
          <a:blip r:embed="rId2">
            <a:alphaModFix/>
          </a:blip>
          <a:stretch>
            <a:fillRect/>
          </a:stretch>
        </p:blipFill>
        <p:spPr>
          <a:xfrm>
            <a:off x="1235900" y="4209182"/>
            <a:ext cx="4332749" cy="2035250"/>
          </a:xfrm>
          <a:prstGeom prst="rect">
            <a:avLst/>
          </a:prstGeom>
          <a:noFill/>
          <a:ln>
            <a:noFill/>
          </a:ln>
        </p:spPr>
      </p:pic>
      <p:pic>
        <p:nvPicPr>
          <p:cNvPr id="5" name="Google Shape;84;p16">
            <a:extLst>
              <a:ext uri="{FF2B5EF4-FFF2-40B4-BE49-F238E27FC236}">
                <a16:creationId xmlns:a16="http://schemas.microsoft.com/office/drawing/2014/main" id="{CFD56038-8F6A-2801-E0AC-7C47332CB111}"/>
              </a:ext>
            </a:extLst>
          </p:cNvPr>
          <p:cNvPicPr preferRelativeResize="0"/>
          <p:nvPr/>
        </p:nvPicPr>
        <p:blipFill>
          <a:blip r:embed="rId3">
            <a:alphaModFix/>
          </a:blip>
          <a:stretch>
            <a:fillRect/>
          </a:stretch>
        </p:blipFill>
        <p:spPr>
          <a:xfrm>
            <a:off x="7066412" y="4060704"/>
            <a:ext cx="4136899" cy="2286324"/>
          </a:xfrm>
          <a:prstGeom prst="rect">
            <a:avLst/>
          </a:prstGeom>
          <a:noFill/>
          <a:ln>
            <a:noFill/>
          </a:ln>
        </p:spPr>
      </p:pic>
      <p:sp>
        <p:nvSpPr>
          <p:cNvPr id="6" name="Content Placeholder 2">
            <a:extLst>
              <a:ext uri="{FF2B5EF4-FFF2-40B4-BE49-F238E27FC236}">
                <a16:creationId xmlns:a16="http://schemas.microsoft.com/office/drawing/2014/main" id="{A4EF1F6E-C19F-0561-C555-7ADA03120861}"/>
              </a:ext>
            </a:extLst>
          </p:cNvPr>
          <p:cNvSpPr txBox="1">
            <a:spLocks/>
          </p:cNvSpPr>
          <p:nvPr/>
        </p:nvSpPr>
        <p:spPr>
          <a:xfrm>
            <a:off x="838200" y="2943165"/>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Transient Response</a:t>
            </a:r>
          </a:p>
          <a:p>
            <a:pPr lvl="1"/>
            <a:r>
              <a:rPr lang="en-US" dirty="0"/>
              <a:t>How quickly and accurately a speaker can reproduce sudden changes in the audio signal, such as fast percussive sounds or sharp transients.</a:t>
            </a:r>
          </a:p>
        </p:txBody>
      </p:sp>
    </p:spTree>
    <p:extLst>
      <p:ext uri="{BB962C8B-B14F-4D97-AF65-F5344CB8AC3E}">
        <p14:creationId xmlns:p14="http://schemas.microsoft.com/office/powerpoint/2010/main" val="212504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845C-F3EE-EDC9-6A92-8C90487458DE}"/>
              </a:ext>
            </a:extLst>
          </p:cNvPr>
          <p:cNvSpPr>
            <a:spLocks noGrp="1"/>
          </p:cNvSpPr>
          <p:nvPr>
            <p:ph type="title"/>
          </p:nvPr>
        </p:nvSpPr>
        <p:spPr/>
        <p:txBody>
          <a:bodyPr/>
          <a:lstStyle/>
          <a:p>
            <a:r>
              <a:rPr lang="en-US" dirty="0"/>
              <a:t>Crucial Loudspeaker Traits</a:t>
            </a:r>
          </a:p>
        </p:txBody>
      </p:sp>
      <p:sp>
        <p:nvSpPr>
          <p:cNvPr id="3" name="Content Placeholder 2">
            <a:extLst>
              <a:ext uri="{FF2B5EF4-FFF2-40B4-BE49-F238E27FC236}">
                <a16:creationId xmlns:a16="http://schemas.microsoft.com/office/drawing/2014/main" id="{3FD06F82-5369-5E0E-3F72-E0EF810D7AD5}"/>
              </a:ext>
            </a:extLst>
          </p:cNvPr>
          <p:cNvSpPr>
            <a:spLocks noGrp="1"/>
          </p:cNvSpPr>
          <p:nvPr>
            <p:ph idx="1"/>
          </p:nvPr>
        </p:nvSpPr>
        <p:spPr>
          <a:xfrm>
            <a:off x="838200" y="1690688"/>
            <a:ext cx="10515600" cy="1325563"/>
          </a:xfrm>
        </p:spPr>
        <p:txBody>
          <a:bodyPr/>
          <a:lstStyle/>
          <a:p>
            <a:r>
              <a:rPr lang="en-US" dirty="0"/>
              <a:t>Efficiency</a:t>
            </a:r>
          </a:p>
          <a:p>
            <a:pPr lvl="1"/>
            <a:r>
              <a:rPr lang="en-US" dirty="0"/>
              <a:t>How effectively a speaker converts electrical power into sound output.</a:t>
            </a:r>
          </a:p>
          <a:p>
            <a:pPr lvl="1"/>
            <a:r>
              <a:rPr lang="en-US" dirty="0"/>
              <a:t>Also known as “Sensitivity”</a:t>
            </a:r>
          </a:p>
        </p:txBody>
      </p:sp>
      <p:pic>
        <p:nvPicPr>
          <p:cNvPr id="7" name="Google Shape;67;p14">
            <a:extLst>
              <a:ext uri="{FF2B5EF4-FFF2-40B4-BE49-F238E27FC236}">
                <a16:creationId xmlns:a16="http://schemas.microsoft.com/office/drawing/2014/main" id="{7E3182FB-6E2A-AC7B-FA1F-D240BA03064A}"/>
              </a:ext>
            </a:extLst>
          </p:cNvPr>
          <p:cNvPicPr preferRelativeResize="0"/>
          <p:nvPr/>
        </p:nvPicPr>
        <p:blipFill rotWithShape="1">
          <a:blip r:embed="rId2">
            <a:alphaModFix/>
          </a:blip>
          <a:srcRect l="8546" r="8555"/>
          <a:stretch/>
        </p:blipFill>
        <p:spPr>
          <a:xfrm>
            <a:off x="1951714" y="3672234"/>
            <a:ext cx="3705201" cy="2164900"/>
          </a:xfrm>
          <a:prstGeom prst="rect">
            <a:avLst/>
          </a:prstGeom>
          <a:noFill/>
          <a:ln>
            <a:noFill/>
          </a:ln>
        </p:spPr>
      </p:pic>
      <p:pic>
        <p:nvPicPr>
          <p:cNvPr id="8" name="Google Shape;68;p14">
            <a:extLst>
              <a:ext uri="{FF2B5EF4-FFF2-40B4-BE49-F238E27FC236}">
                <a16:creationId xmlns:a16="http://schemas.microsoft.com/office/drawing/2014/main" id="{238BBA88-8294-3281-FE94-21C0E40D4098}"/>
              </a:ext>
            </a:extLst>
          </p:cNvPr>
          <p:cNvPicPr preferRelativeResize="0"/>
          <p:nvPr/>
        </p:nvPicPr>
        <p:blipFill>
          <a:blip r:embed="rId3">
            <a:alphaModFix/>
          </a:blip>
          <a:stretch>
            <a:fillRect/>
          </a:stretch>
        </p:blipFill>
        <p:spPr>
          <a:xfrm>
            <a:off x="5983239" y="3538584"/>
            <a:ext cx="4489076" cy="2622875"/>
          </a:xfrm>
          <a:prstGeom prst="rect">
            <a:avLst/>
          </a:prstGeom>
          <a:noFill/>
          <a:ln>
            <a:noFill/>
          </a:ln>
        </p:spPr>
      </p:pic>
    </p:spTree>
    <p:extLst>
      <p:ext uri="{BB962C8B-B14F-4D97-AF65-F5344CB8AC3E}">
        <p14:creationId xmlns:p14="http://schemas.microsoft.com/office/powerpoint/2010/main" val="424959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845C-F3EE-EDC9-6A92-8C90487458DE}"/>
              </a:ext>
            </a:extLst>
          </p:cNvPr>
          <p:cNvSpPr>
            <a:spLocks noGrp="1"/>
          </p:cNvSpPr>
          <p:nvPr>
            <p:ph type="title"/>
          </p:nvPr>
        </p:nvSpPr>
        <p:spPr/>
        <p:txBody>
          <a:bodyPr/>
          <a:lstStyle/>
          <a:p>
            <a:r>
              <a:rPr lang="en-US" dirty="0"/>
              <a:t>Crucial Loudspeaker Traits</a:t>
            </a:r>
          </a:p>
        </p:txBody>
      </p:sp>
      <p:sp>
        <p:nvSpPr>
          <p:cNvPr id="3" name="Content Placeholder 2">
            <a:extLst>
              <a:ext uri="{FF2B5EF4-FFF2-40B4-BE49-F238E27FC236}">
                <a16:creationId xmlns:a16="http://schemas.microsoft.com/office/drawing/2014/main" id="{3FD06F82-5369-5E0E-3F72-E0EF810D7AD5}"/>
              </a:ext>
            </a:extLst>
          </p:cNvPr>
          <p:cNvSpPr>
            <a:spLocks noGrp="1"/>
          </p:cNvSpPr>
          <p:nvPr>
            <p:ph idx="1"/>
          </p:nvPr>
        </p:nvSpPr>
        <p:spPr>
          <a:xfrm>
            <a:off x="838200" y="1690688"/>
            <a:ext cx="10515600" cy="1325563"/>
          </a:xfrm>
        </p:spPr>
        <p:txBody>
          <a:bodyPr/>
          <a:lstStyle/>
          <a:p>
            <a:r>
              <a:rPr lang="en-US" dirty="0"/>
              <a:t>Bass Response</a:t>
            </a:r>
          </a:p>
          <a:p>
            <a:pPr lvl="1"/>
            <a:r>
              <a:rPr lang="en-US" dirty="0"/>
              <a:t>A speaker's ability to accurately reproduce low-frequency sounds, typically those below 250 Hz.</a:t>
            </a:r>
          </a:p>
        </p:txBody>
      </p:sp>
      <p:pic>
        <p:nvPicPr>
          <p:cNvPr id="4" name="Google Shape;75;p15">
            <a:extLst>
              <a:ext uri="{FF2B5EF4-FFF2-40B4-BE49-F238E27FC236}">
                <a16:creationId xmlns:a16="http://schemas.microsoft.com/office/drawing/2014/main" id="{719C02B1-D0A6-238C-2952-4A3A4B48F566}"/>
              </a:ext>
            </a:extLst>
          </p:cNvPr>
          <p:cNvPicPr preferRelativeResize="0"/>
          <p:nvPr/>
        </p:nvPicPr>
        <p:blipFill>
          <a:blip r:embed="rId2">
            <a:alphaModFix/>
          </a:blip>
          <a:stretch>
            <a:fillRect/>
          </a:stretch>
        </p:blipFill>
        <p:spPr>
          <a:xfrm>
            <a:off x="5472212" y="3690162"/>
            <a:ext cx="4909550" cy="2466475"/>
          </a:xfrm>
          <a:prstGeom prst="rect">
            <a:avLst/>
          </a:prstGeom>
          <a:noFill/>
          <a:ln>
            <a:noFill/>
          </a:ln>
        </p:spPr>
      </p:pic>
      <p:pic>
        <p:nvPicPr>
          <p:cNvPr id="5" name="Google Shape;76;p15">
            <a:extLst>
              <a:ext uri="{FF2B5EF4-FFF2-40B4-BE49-F238E27FC236}">
                <a16:creationId xmlns:a16="http://schemas.microsoft.com/office/drawing/2014/main" id="{B23EA321-F2C3-37BD-2CE1-0EDF394FE1C1}"/>
              </a:ext>
            </a:extLst>
          </p:cNvPr>
          <p:cNvPicPr preferRelativeResize="0"/>
          <p:nvPr/>
        </p:nvPicPr>
        <p:blipFill>
          <a:blip r:embed="rId3">
            <a:alphaModFix/>
          </a:blip>
          <a:stretch>
            <a:fillRect/>
          </a:stretch>
        </p:blipFill>
        <p:spPr>
          <a:xfrm>
            <a:off x="1984587" y="3353925"/>
            <a:ext cx="3138950" cy="3138950"/>
          </a:xfrm>
          <a:prstGeom prst="rect">
            <a:avLst/>
          </a:prstGeom>
          <a:noFill/>
          <a:ln>
            <a:noFill/>
          </a:ln>
        </p:spPr>
      </p:pic>
    </p:spTree>
    <p:extLst>
      <p:ext uri="{BB962C8B-B14F-4D97-AF65-F5344CB8AC3E}">
        <p14:creationId xmlns:p14="http://schemas.microsoft.com/office/powerpoint/2010/main" val="92988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845C-F3EE-EDC9-6A92-8C90487458DE}"/>
              </a:ext>
            </a:extLst>
          </p:cNvPr>
          <p:cNvSpPr>
            <a:spLocks noGrp="1"/>
          </p:cNvSpPr>
          <p:nvPr>
            <p:ph type="title"/>
          </p:nvPr>
        </p:nvSpPr>
        <p:spPr/>
        <p:txBody>
          <a:bodyPr/>
          <a:lstStyle/>
          <a:p>
            <a:r>
              <a:rPr lang="en-US" dirty="0"/>
              <a:t>Crucial Loudspeaker Traits</a:t>
            </a:r>
          </a:p>
        </p:txBody>
      </p:sp>
      <p:sp>
        <p:nvSpPr>
          <p:cNvPr id="3" name="Content Placeholder 2">
            <a:extLst>
              <a:ext uri="{FF2B5EF4-FFF2-40B4-BE49-F238E27FC236}">
                <a16:creationId xmlns:a16="http://schemas.microsoft.com/office/drawing/2014/main" id="{3FD06F82-5369-5E0E-3F72-E0EF810D7AD5}"/>
              </a:ext>
            </a:extLst>
          </p:cNvPr>
          <p:cNvSpPr>
            <a:spLocks noGrp="1"/>
          </p:cNvSpPr>
          <p:nvPr>
            <p:ph idx="1"/>
          </p:nvPr>
        </p:nvSpPr>
        <p:spPr>
          <a:xfrm>
            <a:off x="838200" y="1690688"/>
            <a:ext cx="10515600" cy="1325563"/>
          </a:xfrm>
        </p:spPr>
        <p:txBody>
          <a:bodyPr>
            <a:normAutofit fontScale="92500" lnSpcReduction="10000"/>
          </a:bodyPr>
          <a:lstStyle/>
          <a:p>
            <a:r>
              <a:rPr lang="en-US" dirty="0"/>
              <a:t>Imaging</a:t>
            </a:r>
          </a:p>
          <a:p>
            <a:pPr lvl="1"/>
            <a:r>
              <a:rPr lang="en-US" dirty="0"/>
              <a:t>The ability of a speaker system to create a precise and stable soundstage, where individual instruments and voices are perceived as coming from distinct locations within the stereo field.</a:t>
            </a:r>
          </a:p>
        </p:txBody>
      </p:sp>
      <p:pic>
        <p:nvPicPr>
          <p:cNvPr id="6" name="Google Shape;91;p17">
            <a:extLst>
              <a:ext uri="{FF2B5EF4-FFF2-40B4-BE49-F238E27FC236}">
                <a16:creationId xmlns:a16="http://schemas.microsoft.com/office/drawing/2014/main" id="{738F70E9-BD09-5680-5045-66172E966A9A}"/>
              </a:ext>
            </a:extLst>
          </p:cNvPr>
          <p:cNvPicPr preferRelativeResize="0"/>
          <p:nvPr/>
        </p:nvPicPr>
        <p:blipFill>
          <a:blip r:embed="rId2">
            <a:alphaModFix/>
          </a:blip>
          <a:stretch>
            <a:fillRect/>
          </a:stretch>
        </p:blipFill>
        <p:spPr>
          <a:xfrm>
            <a:off x="6923397" y="3245413"/>
            <a:ext cx="3525651" cy="3049800"/>
          </a:xfrm>
          <a:prstGeom prst="rect">
            <a:avLst/>
          </a:prstGeom>
          <a:noFill/>
          <a:ln>
            <a:noFill/>
          </a:ln>
        </p:spPr>
      </p:pic>
      <p:pic>
        <p:nvPicPr>
          <p:cNvPr id="7" name="Google Shape;92;p17">
            <a:extLst>
              <a:ext uri="{FF2B5EF4-FFF2-40B4-BE49-F238E27FC236}">
                <a16:creationId xmlns:a16="http://schemas.microsoft.com/office/drawing/2014/main" id="{8460D7BC-8FE0-4103-D1AA-EBD9089D357F}"/>
              </a:ext>
            </a:extLst>
          </p:cNvPr>
          <p:cNvPicPr preferRelativeResize="0"/>
          <p:nvPr/>
        </p:nvPicPr>
        <p:blipFill>
          <a:blip r:embed="rId3">
            <a:alphaModFix/>
          </a:blip>
          <a:stretch>
            <a:fillRect/>
          </a:stretch>
        </p:blipFill>
        <p:spPr>
          <a:xfrm>
            <a:off x="1982822" y="3412276"/>
            <a:ext cx="3464325" cy="2716050"/>
          </a:xfrm>
          <a:prstGeom prst="rect">
            <a:avLst/>
          </a:prstGeom>
          <a:noFill/>
          <a:ln>
            <a:noFill/>
          </a:ln>
        </p:spPr>
      </p:pic>
    </p:spTree>
    <p:extLst>
      <p:ext uri="{BB962C8B-B14F-4D97-AF65-F5344CB8AC3E}">
        <p14:creationId xmlns:p14="http://schemas.microsoft.com/office/powerpoint/2010/main" val="1463963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4: Speaker Types</a:t>
            </a:r>
          </a:p>
        </p:txBody>
      </p:sp>
    </p:spTree>
    <p:extLst>
      <p:ext uri="{BB962C8B-B14F-4D97-AF65-F5344CB8AC3E}">
        <p14:creationId xmlns:p14="http://schemas.microsoft.com/office/powerpoint/2010/main" val="92184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4C76-4112-6CC5-C88D-2A04CB6D0F1C}"/>
              </a:ext>
            </a:extLst>
          </p:cNvPr>
          <p:cNvSpPr>
            <a:spLocks noGrp="1"/>
          </p:cNvSpPr>
          <p:nvPr>
            <p:ph type="title"/>
          </p:nvPr>
        </p:nvSpPr>
        <p:spPr/>
        <p:txBody>
          <a:bodyPr/>
          <a:lstStyle/>
          <a:p>
            <a:r>
              <a:rPr lang="en-US" dirty="0"/>
              <a:t>Types of Speakers</a:t>
            </a:r>
          </a:p>
        </p:txBody>
      </p:sp>
      <p:sp>
        <p:nvSpPr>
          <p:cNvPr id="3" name="Content Placeholder 2">
            <a:extLst>
              <a:ext uri="{FF2B5EF4-FFF2-40B4-BE49-F238E27FC236}">
                <a16:creationId xmlns:a16="http://schemas.microsoft.com/office/drawing/2014/main" id="{B6D7E487-A4FB-8B98-EE66-05B2327CAD57}"/>
              </a:ext>
            </a:extLst>
          </p:cNvPr>
          <p:cNvSpPr>
            <a:spLocks noGrp="1"/>
          </p:cNvSpPr>
          <p:nvPr>
            <p:ph idx="1"/>
          </p:nvPr>
        </p:nvSpPr>
        <p:spPr/>
        <p:txBody>
          <a:bodyPr>
            <a:normAutofit fontScale="77500" lnSpcReduction="20000"/>
          </a:bodyPr>
          <a:lstStyle/>
          <a:p>
            <a:r>
              <a:rPr lang="en-US" dirty="0"/>
              <a:t>Bookshelf Speakers</a:t>
            </a:r>
          </a:p>
          <a:p>
            <a:r>
              <a:rPr lang="en-US" dirty="0"/>
              <a:t>Floor-standing Speakers</a:t>
            </a:r>
          </a:p>
          <a:p>
            <a:r>
              <a:rPr lang="en-US" dirty="0"/>
              <a:t>In-wall Speakers</a:t>
            </a:r>
          </a:p>
          <a:p>
            <a:r>
              <a:rPr lang="en-US" dirty="0"/>
              <a:t>In-ceiling Speakers</a:t>
            </a:r>
          </a:p>
          <a:p>
            <a:r>
              <a:rPr lang="en-US" dirty="0"/>
              <a:t>Outdoor Speakers</a:t>
            </a:r>
          </a:p>
          <a:p>
            <a:r>
              <a:rPr lang="en-US" dirty="0"/>
              <a:t>Portable Speakers</a:t>
            </a:r>
          </a:p>
          <a:p>
            <a:r>
              <a:rPr lang="en-US" dirty="0"/>
              <a:t>Subwoofers</a:t>
            </a:r>
          </a:p>
          <a:p>
            <a:r>
              <a:rPr lang="en-US" dirty="0"/>
              <a:t>Soundbars</a:t>
            </a:r>
          </a:p>
          <a:p>
            <a:r>
              <a:rPr lang="en-US" dirty="0"/>
              <a:t>Satellite Speakers</a:t>
            </a:r>
          </a:p>
          <a:p>
            <a:r>
              <a:rPr lang="en-US" dirty="0"/>
              <a:t>Studio Monitors.</a:t>
            </a:r>
          </a:p>
          <a:p>
            <a:r>
              <a:rPr lang="en-US" dirty="0"/>
              <a:t>Computer Speakers</a:t>
            </a:r>
          </a:p>
          <a:p>
            <a:r>
              <a:rPr lang="en-US" dirty="0"/>
              <a:t>Line Array Speakers</a:t>
            </a:r>
          </a:p>
        </p:txBody>
      </p:sp>
    </p:spTree>
    <p:extLst>
      <p:ext uri="{BB962C8B-B14F-4D97-AF65-F5344CB8AC3E}">
        <p14:creationId xmlns:p14="http://schemas.microsoft.com/office/powerpoint/2010/main" val="109413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1803-52F4-059E-1E35-3ECD81D7B93A}"/>
              </a:ext>
            </a:extLst>
          </p:cNvPr>
          <p:cNvSpPr>
            <a:spLocks noGrp="1"/>
          </p:cNvSpPr>
          <p:nvPr>
            <p:ph type="title"/>
          </p:nvPr>
        </p:nvSpPr>
        <p:spPr/>
        <p:txBody>
          <a:bodyPr/>
          <a:lstStyle/>
          <a:p>
            <a:r>
              <a:rPr lang="en-US" dirty="0"/>
              <a:t>Vibration Frequency</a:t>
            </a:r>
          </a:p>
        </p:txBody>
      </p:sp>
      <p:sp>
        <p:nvSpPr>
          <p:cNvPr id="3" name="Content Placeholder 2">
            <a:extLst>
              <a:ext uri="{FF2B5EF4-FFF2-40B4-BE49-F238E27FC236}">
                <a16:creationId xmlns:a16="http://schemas.microsoft.com/office/drawing/2014/main" id="{969A196B-E942-D9E0-762C-6D60A70F2787}"/>
              </a:ext>
            </a:extLst>
          </p:cNvPr>
          <p:cNvSpPr>
            <a:spLocks noGrp="1"/>
          </p:cNvSpPr>
          <p:nvPr>
            <p:ph idx="1"/>
          </p:nvPr>
        </p:nvSpPr>
        <p:spPr/>
        <p:txBody>
          <a:bodyPr/>
          <a:lstStyle/>
          <a:p>
            <a:r>
              <a:rPr lang="en-US" dirty="0"/>
              <a:t>Mechanical energy</a:t>
            </a:r>
          </a:p>
          <a:p>
            <a:r>
              <a:rPr lang="en-US" dirty="0"/>
              <a:t>Electro/Magnetic energy</a:t>
            </a:r>
          </a:p>
          <a:p>
            <a:endParaRPr lang="en-US" dirty="0"/>
          </a:p>
          <a:p>
            <a:r>
              <a:rPr lang="en-US" dirty="0"/>
              <a:t>In Loudspeakers…</a:t>
            </a:r>
          </a:p>
          <a:p>
            <a:r>
              <a:rPr lang="en-US" sz="2800" dirty="0"/>
              <a:t>- Octave = ½ x Frequency</a:t>
            </a:r>
          </a:p>
          <a:p>
            <a:r>
              <a:rPr lang="en-US" sz="2800" dirty="0"/>
              <a:t>- Octave = 2 x Wavelength</a:t>
            </a:r>
          </a:p>
          <a:p>
            <a:r>
              <a:rPr lang="en-US" sz="2800" dirty="0"/>
              <a:t>- Octave = 4 x Energy</a:t>
            </a:r>
          </a:p>
          <a:p>
            <a:endParaRPr lang="en-US" dirty="0"/>
          </a:p>
          <a:p>
            <a:endParaRPr lang="en-US" dirty="0"/>
          </a:p>
        </p:txBody>
      </p:sp>
      <p:pic>
        <p:nvPicPr>
          <p:cNvPr id="1030" name="Picture 6" descr="This illustration shows the wavelength, frequency, and size of objects across the electromagnetic spectrum.. At the top, various wavelengths are given in sequence from small to large, with a parallel illustration of a wave with increasing frequency. These are the provided wavelengths, measured in meters: “Gamma ray 10 to the negative twelfth power,” “x-ray 10 to the negative tenth power,” ultraviolet 10 to the negative eighth power,” “visible .5 times 10 to the negative sixth power,” “infrared 10 to the negative fifth power,” microwave 10 to the negative second power,” and “radio 10 cubed.”Another section is labeled “About the size of” and lists from left to right: “Atomic nuclei,” “Atoms,” “Molecules,” “Protozoans,” “Pinpoints,” “Honeybees,” “Humans,” and “Buildings” with an illustration of each . At the bottom is a line labeled “Frequency” with the following measurements in hertz: 10 to the powers of 20, 18, 16, 15, 12, 8, and 4. From left to right the line changes in color from purple to red with the remaining colors of the visible spectrum in between.">
            <a:extLst>
              <a:ext uri="{FF2B5EF4-FFF2-40B4-BE49-F238E27FC236}">
                <a16:creationId xmlns:a16="http://schemas.microsoft.com/office/drawing/2014/main" id="{A70A8A18-AE92-51E9-B0ED-720569BB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749" y="2080318"/>
            <a:ext cx="5943600" cy="246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317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2B9A-B7A0-1DF1-FAB5-FAB7CAFF7060}"/>
              </a:ext>
            </a:extLst>
          </p:cNvPr>
          <p:cNvSpPr>
            <a:spLocks noGrp="1"/>
          </p:cNvSpPr>
          <p:nvPr>
            <p:ph type="title"/>
          </p:nvPr>
        </p:nvSpPr>
        <p:spPr/>
        <p:txBody>
          <a:bodyPr/>
          <a:lstStyle/>
          <a:p>
            <a:r>
              <a:rPr lang="en-US" dirty="0"/>
              <a:t>Subwoofers</a:t>
            </a:r>
          </a:p>
        </p:txBody>
      </p:sp>
      <p:sp>
        <p:nvSpPr>
          <p:cNvPr id="3" name="Content Placeholder 2">
            <a:extLst>
              <a:ext uri="{FF2B5EF4-FFF2-40B4-BE49-F238E27FC236}">
                <a16:creationId xmlns:a16="http://schemas.microsoft.com/office/drawing/2014/main" id="{03CE73EF-8C21-4C88-8D9E-A10757A94699}"/>
              </a:ext>
            </a:extLst>
          </p:cNvPr>
          <p:cNvSpPr>
            <a:spLocks noGrp="1"/>
          </p:cNvSpPr>
          <p:nvPr>
            <p:ph idx="1"/>
          </p:nvPr>
        </p:nvSpPr>
        <p:spPr/>
        <p:txBody>
          <a:bodyPr/>
          <a:lstStyle/>
          <a:p>
            <a:r>
              <a:rPr lang="en-US" dirty="0"/>
              <a:t>These are speakers that specialize in reproducing low-end information (Bass).</a:t>
            </a:r>
          </a:p>
        </p:txBody>
      </p:sp>
      <p:pic>
        <p:nvPicPr>
          <p:cNvPr id="4" name="Picture 3">
            <a:extLst>
              <a:ext uri="{FF2B5EF4-FFF2-40B4-BE49-F238E27FC236}">
                <a16:creationId xmlns:a16="http://schemas.microsoft.com/office/drawing/2014/main" id="{7889DBA9-27FD-72F8-E016-98202DAC0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452" y="3208825"/>
            <a:ext cx="5081285" cy="3387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EE963C-0FDE-6D98-17C6-7BF5B6A8C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384" y="3775053"/>
            <a:ext cx="2255068" cy="225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16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B127-F353-1E11-1B52-869DB6F6D08B}"/>
              </a:ext>
            </a:extLst>
          </p:cNvPr>
          <p:cNvSpPr>
            <a:spLocks noGrp="1"/>
          </p:cNvSpPr>
          <p:nvPr>
            <p:ph type="title"/>
          </p:nvPr>
        </p:nvSpPr>
        <p:spPr/>
        <p:txBody>
          <a:bodyPr/>
          <a:lstStyle/>
          <a:p>
            <a:r>
              <a:rPr lang="en-US" dirty="0"/>
              <a:t>Subwoofers cont.</a:t>
            </a:r>
          </a:p>
        </p:txBody>
      </p:sp>
      <p:sp>
        <p:nvSpPr>
          <p:cNvPr id="3" name="Content Placeholder 2">
            <a:extLst>
              <a:ext uri="{FF2B5EF4-FFF2-40B4-BE49-F238E27FC236}">
                <a16:creationId xmlns:a16="http://schemas.microsoft.com/office/drawing/2014/main" id="{D52F2A58-9B39-6DBB-E29D-377099D9CAFC}"/>
              </a:ext>
            </a:extLst>
          </p:cNvPr>
          <p:cNvSpPr>
            <a:spLocks noGrp="1"/>
          </p:cNvSpPr>
          <p:nvPr>
            <p:ph idx="1"/>
          </p:nvPr>
        </p:nvSpPr>
        <p:spPr/>
        <p:txBody>
          <a:bodyPr>
            <a:normAutofit fontScale="62500" lnSpcReduction="20000"/>
          </a:bodyPr>
          <a:lstStyle/>
          <a:p>
            <a:r>
              <a:rPr lang="en-US" dirty="0"/>
              <a:t>Size: Subwoofers are typically larger in size compared to other speakers due to the need for housing larger drivers that can produce low-frequency sounds effectively.</a:t>
            </a:r>
          </a:p>
          <a:p>
            <a:r>
              <a:rPr lang="en-US" dirty="0"/>
              <a:t>Driver: Subwoofers contain a specialized driver called a woofer, which is designed specifically to reproduce low-frequency bass sounds. The diameter of the woofer is usually larger than that of other speaker drivers, often ranging from 8 inches to 15 inches or more.</a:t>
            </a:r>
          </a:p>
          <a:p>
            <a:r>
              <a:rPr lang="en-US" dirty="0"/>
              <a:t>Enclosure: Subwoofers are housed in an enclosure, which can be sealed or ported (vented). The enclosure helps control the movement of air generated by the woofer, enhancing bass response and preventing distortion.</a:t>
            </a:r>
          </a:p>
          <a:p>
            <a:r>
              <a:rPr lang="en-US" dirty="0"/>
              <a:t>Weight: Due to their larger size and heavier construction, subwoofers tend to be heavier than other types of speakers, especially when equipped with powerful amplifiers and sturdy enclosures.</a:t>
            </a:r>
          </a:p>
          <a:p>
            <a:r>
              <a:rPr lang="en-US" dirty="0"/>
              <a:t>Construction Materials: Subwoofers are often constructed using materials such as wood, MDF (medium-density fiberboard), or plastic for the enclosure, and reinforced materials for the driver cone to withstand the forces generated by low-frequency vibrations.</a:t>
            </a:r>
          </a:p>
          <a:p>
            <a:r>
              <a:rPr lang="en-US" dirty="0"/>
              <a:t>Amplification: Many subwoofers come with built-in amplifiers (known as powered or active subwoofers), while others require external amplification (passive subwoofers). The amplifier provides the necessary power to drive the woofer and produce deep, powerful bass tones.</a:t>
            </a:r>
          </a:p>
          <a:p>
            <a:endParaRPr lang="en-US" dirty="0"/>
          </a:p>
        </p:txBody>
      </p:sp>
    </p:spTree>
    <p:extLst>
      <p:ext uri="{BB962C8B-B14F-4D97-AF65-F5344CB8AC3E}">
        <p14:creationId xmlns:p14="http://schemas.microsoft.com/office/powerpoint/2010/main" val="288300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2B9A-B7A0-1DF1-FAB5-FAB7CAFF7060}"/>
              </a:ext>
            </a:extLst>
          </p:cNvPr>
          <p:cNvSpPr>
            <a:spLocks noGrp="1"/>
          </p:cNvSpPr>
          <p:nvPr>
            <p:ph type="title"/>
          </p:nvPr>
        </p:nvSpPr>
        <p:spPr/>
        <p:txBody>
          <a:bodyPr/>
          <a:lstStyle/>
          <a:p>
            <a:r>
              <a:rPr lang="en-US" dirty="0"/>
              <a:t>Soundbars</a:t>
            </a:r>
          </a:p>
        </p:txBody>
      </p:sp>
      <p:sp>
        <p:nvSpPr>
          <p:cNvPr id="3" name="Content Placeholder 2">
            <a:extLst>
              <a:ext uri="{FF2B5EF4-FFF2-40B4-BE49-F238E27FC236}">
                <a16:creationId xmlns:a16="http://schemas.microsoft.com/office/drawing/2014/main" id="{03CE73EF-8C21-4C88-8D9E-A10757A94699}"/>
              </a:ext>
            </a:extLst>
          </p:cNvPr>
          <p:cNvSpPr>
            <a:spLocks noGrp="1"/>
          </p:cNvSpPr>
          <p:nvPr>
            <p:ph idx="1"/>
          </p:nvPr>
        </p:nvSpPr>
        <p:spPr/>
        <p:txBody>
          <a:bodyPr/>
          <a:lstStyle/>
          <a:p>
            <a:r>
              <a:rPr lang="en-US" dirty="0"/>
              <a:t>Long, narrow speakers that offer an all-in-one audio solution, often used to enhance TV sound quality without the need for multiple speakers.</a:t>
            </a:r>
          </a:p>
        </p:txBody>
      </p:sp>
      <p:pic>
        <p:nvPicPr>
          <p:cNvPr id="6" name="Picture 5" descr="KEF HTF8003 Front">
            <a:extLst>
              <a:ext uri="{FF2B5EF4-FFF2-40B4-BE49-F238E27FC236}">
                <a16:creationId xmlns:a16="http://schemas.microsoft.com/office/drawing/2014/main" id="{ED82F38A-7305-0C80-46D2-877EAF32C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471" b="33927"/>
          <a:stretch/>
        </p:blipFill>
        <p:spPr bwMode="auto">
          <a:xfrm>
            <a:off x="7412417" y="5425468"/>
            <a:ext cx="4706018" cy="10495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44D0F0C-A841-5100-AEA7-27601D1CF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87" b="28788"/>
          <a:stretch/>
        </p:blipFill>
        <p:spPr bwMode="auto">
          <a:xfrm>
            <a:off x="7703365" y="2790228"/>
            <a:ext cx="4155555" cy="17671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531B21-B153-F7E5-D01E-231C4E10C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673" y="4827229"/>
            <a:ext cx="2798053" cy="166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1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28C5-B5C6-53C0-4B00-FF37572542C3}"/>
              </a:ext>
            </a:extLst>
          </p:cNvPr>
          <p:cNvSpPr>
            <a:spLocks noGrp="1"/>
          </p:cNvSpPr>
          <p:nvPr>
            <p:ph type="title"/>
          </p:nvPr>
        </p:nvSpPr>
        <p:spPr/>
        <p:txBody>
          <a:bodyPr/>
          <a:lstStyle/>
          <a:p>
            <a:r>
              <a:rPr lang="en-US" dirty="0"/>
              <a:t>Soundbars cont.</a:t>
            </a:r>
          </a:p>
        </p:txBody>
      </p:sp>
      <p:sp>
        <p:nvSpPr>
          <p:cNvPr id="3" name="Content Placeholder 2">
            <a:extLst>
              <a:ext uri="{FF2B5EF4-FFF2-40B4-BE49-F238E27FC236}">
                <a16:creationId xmlns:a16="http://schemas.microsoft.com/office/drawing/2014/main" id="{8D39CFB1-5D77-77BC-F375-47F346C54799}"/>
              </a:ext>
            </a:extLst>
          </p:cNvPr>
          <p:cNvSpPr>
            <a:spLocks noGrp="1"/>
          </p:cNvSpPr>
          <p:nvPr>
            <p:ph idx="1"/>
          </p:nvPr>
        </p:nvSpPr>
        <p:spPr/>
        <p:txBody>
          <a:bodyPr>
            <a:normAutofit fontScale="62500" lnSpcReduction="20000"/>
          </a:bodyPr>
          <a:lstStyle/>
          <a:p>
            <a:r>
              <a:rPr lang="en-US" dirty="0"/>
              <a:t>Shape and Size: Soundbars are long and narrow, resembling a rectangular box or cylinder. They are designed to sit in front of or underneath a TV, providing an all-in-one audio solution that doesn't take up much space.</a:t>
            </a:r>
          </a:p>
          <a:p>
            <a:r>
              <a:rPr lang="en-US" dirty="0"/>
              <a:t>Speaker Drivers: Inside the soundbar, there are multiple speaker drivers arranged horizontally. These drivers can include woofers for bass, tweeters for high frequencies, and mid-range drivers for vocals and instruments.</a:t>
            </a:r>
          </a:p>
          <a:p>
            <a:r>
              <a:rPr lang="en-US" dirty="0"/>
              <a:t>Enclosure: The enclosure of a soundbar is typically sleek and streamlined, often made of materials like plastic or metal. The design of the enclosure helps to distribute sound evenly across a room and can sometimes include built-in features like mounting brackets for wall installation.</a:t>
            </a:r>
          </a:p>
          <a:p>
            <a:r>
              <a:rPr lang="en-US" dirty="0"/>
              <a:t>Connections: Soundbars usually have various input and output connections, such as HDMI, optical, or Bluetooth. These connections allow you to easily connect the soundbar to your TV, media player, or smartphone wirelessly or with cables.</a:t>
            </a:r>
          </a:p>
          <a:p>
            <a:r>
              <a:rPr lang="en-US" dirty="0"/>
              <a:t>Controls: Most soundbars come with integrated controls on the unit itself or a remote control for adjusting volume, selecting audio modes, and controlling other settings.</a:t>
            </a:r>
          </a:p>
          <a:p>
            <a:r>
              <a:rPr lang="en-US" dirty="0"/>
              <a:t>Subwoofer: Some soundbars come with a separate subwoofer unit, which can be wireless or wired, to enhance bass performance and provide a more immersive audio experience, especially for movie soundtracks and music.</a:t>
            </a:r>
          </a:p>
          <a:p>
            <a:endParaRPr lang="en-US" dirty="0"/>
          </a:p>
        </p:txBody>
      </p:sp>
    </p:spTree>
    <p:extLst>
      <p:ext uri="{BB962C8B-B14F-4D97-AF65-F5344CB8AC3E}">
        <p14:creationId xmlns:p14="http://schemas.microsoft.com/office/powerpoint/2010/main" val="650997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5E6C-F9D0-411F-9691-C15825019128}"/>
              </a:ext>
            </a:extLst>
          </p:cNvPr>
          <p:cNvSpPr>
            <a:spLocks noGrp="1"/>
          </p:cNvSpPr>
          <p:nvPr>
            <p:ph type="title"/>
          </p:nvPr>
        </p:nvSpPr>
        <p:spPr/>
        <p:txBody>
          <a:bodyPr/>
          <a:lstStyle/>
          <a:p>
            <a:r>
              <a:rPr lang="en-US" dirty="0"/>
              <a:t>Surround Sound Speakers - Monopole</a:t>
            </a:r>
          </a:p>
        </p:txBody>
      </p:sp>
      <p:sp>
        <p:nvSpPr>
          <p:cNvPr id="3" name="Content Placeholder 2">
            <a:extLst>
              <a:ext uri="{FF2B5EF4-FFF2-40B4-BE49-F238E27FC236}">
                <a16:creationId xmlns:a16="http://schemas.microsoft.com/office/drawing/2014/main" id="{412C2D6D-B7F5-ACFB-52CD-55DC5196C893}"/>
              </a:ext>
            </a:extLst>
          </p:cNvPr>
          <p:cNvSpPr>
            <a:spLocks noGrp="1"/>
          </p:cNvSpPr>
          <p:nvPr>
            <p:ph idx="1"/>
          </p:nvPr>
        </p:nvSpPr>
        <p:spPr>
          <a:xfrm>
            <a:off x="838200" y="1825625"/>
            <a:ext cx="6345025" cy="4351338"/>
          </a:xfrm>
        </p:spPr>
        <p:txBody>
          <a:bodyPr/>
          <a:lstStyle/>
          <a:p>
            <a:r>
              <a:rPr lang="en-US" sz="2000" dirty="0"/>
              <a:t>This type of surround sound speaker is similar to regular speakers you might see at home. </a:t>
            </a:r>
          </a:p>
          <a:p>
            <a:endParaRPr lang="en-US" sz="2000" dirty="0"/>
          </a:p>
          <a:p>
            <a:r>
              <a:rPr lang="en-US" sz="2000" dirty="0"/>
              <a:t>It's a single enclosure (the box) that emits sound primarily from the front, like most speakers. </a:t>
            </a:r>
          </a:p>
          <a:p>
            <a:endParaRPr lang="en-US" sz="2000" dirty="0"/>
          </a:p>
          <a:p>
            <a:r>
              <a:rPr lang="en-US" sz="2000" dirty="0"/>
              <a:t>In a surround sound setup, these speakers are typically positioned in front of or behind the listener, providing direct sound that enhances the overall audio experience.</a:t>
            </a:r>
          </a:p>
          <a:p>
            <a:endParaRPr lang="en-US" dirty="0"/>
          </a:p>
        </p:txBody>
      </p:sp>
      <p:pic>
        <p:nvPicPr>
          <p:cNvPr id="4" name="Picture 3" descr="Diagram of a speaker's sound system&#10;&#10;Description automatically generated">
            <a:extLst>
              <a:ext uri="{FF2B5EF4-FFF2-40B4-BE49-F238E27FC236}">
                <a16:creationId xmlns:a16="http://schemas.microsoft.com/office/drawing/2014/main" id="{3774F1DF-DFB9-C908-7E84-0EBD566208DB}"/>
              </a:ext>
            </a:extLst>
          </p:cNvPr>
          <p:cNvPicPr>
            <a:picLocks noChangeAspect="1"/>
          </p:cNvPicPr>
          <p:nvPr/>
        </p:nvPicPr>
        <p:blipFill rotWithShape="1">
          <a:blip r:embed="rId2"/>
          <a:srcRect l="624" r="-1"/>
          <a:stretch/>
        </p:blipFill>
        <p:spPr>
          <a:xfrm>
            <a:off x="7380269" y="2241224"/>
            <a:ext cx="3896289" cy="2802116"/>
          </a:xfrm>
          <a:prstGeom prst="rect">
            <a:avLst/>
          </a:prstGeom>
        </p:spPr>
      </p:pic>
    </p:spTree>
    <p:extLst>
      <p:ext uri="{BB962C8B-B14F-4D97-AF65-F5344CB8AC3E}">
        <p14:creationId xmlns:p14="http://schemas.microsoft.com/office/powerpoint/2010/main" val="3309193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5E6C-F9D0-411F-9691-C15825019128}"/>
              </a:ext>
            </a:extLst>
          </p:cNvPr>
          <p:cNvSpPr>
            <a:spLocks noGrp="1"/>
          </p:cNvSpPr>
          <p:nvPr>
            <p:ph type="title"/>
          </p:nvPr>
        </p:nvSpPr>
        <p:spPr/>
        <p:txBody>
          <a:bodyPr/>
          <a:lstStyle/>
          <a:p>
            <a:r>
              <a:rPr lang="en-US" dirty="0"/>
              <a:t>Surround Sound Speakers - Dipole</a:t>
            </a:r>
          </a:p>
        </p:txBody>
      </p:sp>
      <p:sp>
        <p:nvSpPr>
          <p:cNvPr id="3" name="Content Placeholder 2">
            <a:extLst>
              <a:ext uri="{FF2B5EF4-FFF2-40B4-BE49-F238E27FC236}">
                <a16:creationId xmlns:a16="http://schemas.microsoft.com/office/drawing/2014/main" id="{412C2D6D-B7F5-ACFB-52CD-55DC5196C893}"/>
              </a:ext>
            </a:extLst>
          </p:cNvPr>
          <p:cNvSpPr>
            <a:spLocks noGrp="1"/>
          </p:cNvSpPr>
          <p:nvPr>
            <p:ph idx="1"/>
          </p:nvPr>
        </p:nvSpPr>
        <p:spPr>
          <a:xfrm>
            <a:off x="838200" y="1825625"/>
            <a:ext cx="6345025" cy="4351338"/>
          </a:xfrm>
        </p:spPr>
        <p:txBody>
          <a:bodyPr/>
          <a:lstStyle/>
          <a:p>
            <a:r>
              <a:rPr lang="en-US" sz="2000" dirty="0"/>
              <a:t>Dipole surround sound speakers emit sound both forward and backward. </a:t>
            </a:r>
          </a:p>
          <a:p>
            <a:endParaRPr lang="en-US" sz="2000" dirty="0"/>
          </a:p>
          <a:p>
            <a:r>
              <a:rPr lang="en-US" sz="2000" dirty="0"/>
              <a:t>They have two sets of drivers facing opposite directions within the same enclosure. </a:t>
            </a:r>
          </a:p>
          <a:p>
            <a:endParaRPr lang="en-US" sz="2000" dirty="0"/>
          </a:p>
          <a:p>
            <a:r>
              <a:rPr lang="en-US" sz="2000" dirty="0"/>
              <a:t>This design creates a more diffuse sound field, which can enhance the sense of immersion in a surround sound setup. </a:t>
            </a:r>
          </a:p>
          <a:p>
            <a:endParaRPr lang="en-US" sz="2000" dirty="0"/>
          </a:p>
          <a:p>
            <a:r>
              <a:rPr lang="en-US" sz="2000" dirty="0"/>
              <a:t>Dipole speakers are often used for side or rear surround channels in home theater systems.</a:t>
            </a:r>
          </a:p>
          <a:p>
            <a:endParaRPr lang="en-US" dirty="0"/>
          </a:p>
        </p:txBody>
      </p:sp>
      <p:pic>
        <p:nvPicPr>
          <p:cNvPr id="5" name="Picture 4">
            <a:extLst>
              <a:ext uri="{FF2B5EF4-FFF2-40B4-BE49-F238E27FC236}">
                <a16:creationId xmlns:a16="http://schemas.microsoft.com/office/drawing/2014/main" id="{3774F1DF-DFB9-C908-7E84-0EBD566208DB}"/>
              </a:ext>
            </a:extLst>
          </p:cNvPr>
          <p:cNvPicPr>
            <a:picLocks noChangeAspect="1"/>
          </p:cNvPicPr>
          <p:nvPr/>
        </p:nvPicPr>
        <p:blipFill rotWithShape="1">
          <a:blip r:embed="rId2"/>
          <a:srcRect l="-104" r="-445"/>
          <a:stretch/>
        </p:blipFill>
        <p:spPr>
          <a:xfrm>
            <a:off x="7028032" y="2233896"/>
            <a:ext cx="4831225" cy="3206062"/>
          </a:xfrm>
          <a:prstGeom prst="rect">
            <a:avLst/>
          </a:prstGeom>
        </p:spPr>
      </p:pic>
    </p:spTree>
    <p:extLst>
      <p:ext uri="{BB962C8B-B14F-4D97-AF65-F5344CB8AC3E}">
        <p14:creationId xmlns:p14="http://schemas.microsoft.com/office/powerpoint/2010/main" val="45123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5E6C-F9D0-411F-9691-C15825019128}"/>
              </a:ext>
            </a:extLst>
          </p:cNvPr>
          <p:cNvSpPr>
            <a:spLocks noGrp="1"/>
          </p:cNvSpPr>
          <p:nvPr>
            <p:ph type="title"/>
          </p:nvPr>
        </p:nvSpPr>
        <p:spPr/>
        <p:txBody>
          <a:bodyPr/>
          <a:lstStyle/>
          <a:p>
            <a:r>
              <a:rPr lang="en-US" dirty="0"/>
              <a:t>Surround Sound Speakers - Dipole</a:t>
            </a:r>
          </a:p>
        </p:txBody>
      </p:sp>
      <p:sp>
        <p:nvSpPr>
          <p:cNvPr id="3" name="Content Placeholder 2">
            <a:extLst>
              <a:ext uri="{FF2B5EF4-FFF2-40B4-BE49-F238E27FC236}">
                <a16:creationId xmlns:a16="http://schemas.microsoft.com/office/drawing/2014/main" id="{412C2D6D-B7F5-ACFB-52CD-55DC5196C893}"/>
              </a:ext>
            </a:extLst>
          </p:cNvPr>
          <p:cNvSpPr>
            <a:spLocks noGrp="1"/>
          </p:cNvSpPr>
          <p:nvPr>
            <p:ph idx="1"/>
          </p:nvPr>
        </p:nvSpPr>
        <p:spPr>
          <a:xfrm>
            <a:off x="838200" y="1825625"/>
            <a:ext cx="6345025" cy="4351338"/>
          </a:xfrm>
        </p:spPr>
        <p:txBody>
          <a:bodyPr/>
          <a:lstStyle/>
          <a:p>
            <a:r>
              <a:rPr lang="en-US" sz="2000" dirty="0"/>
              <a:t>Dipole surround sound speakers emit sound both forward and backward. </a:t>
            </a:r>
          </a:p>
          <a:p>
            <a:endParaRPr lang="en-US" sz="2000" dirty="0"/>
          </a:p>
          <a:p>
            <a:r>
              <a:rPr lang="en-US" sz="2000" dirty="0"/>
              <a:t>They have two sets of drivers facing opposite directions within the same enclosure. </a:t>
            </a:r>
          </a:p>
          <a:p>
            <a:endParaRPr lang="en-US" sz="2000" dirty="0"/>
          </a:p>
          <a:p>
            <a:r>
              <a:rPr lang="en-US" sz="2000" dirty="0"/>
              <a:t>This design creates a more diffuse sound field, which can enhance the sense of immersion in a surround sound setup. </a:t>
            </a:r>
          </a:p>
          <a:p>
            <a:endParaRPr lang="en-US" sz="2000" dirty="0"/>
          </a:p>
          <a:p>
            <a:r>
              <a:rPr lang="en-US" sz="2000" dirty="0"/>
              <a:t>Dipole speakers are often used for side or rear surround channels in home theater systems.</a:t>
            </a:r>
          </a:p>
          <a:p>
            <a:endParaRPr lang="en-US" dirty="0"/>
          </a:p>
        </p:txBody>
      </p:sp>
      <p:pic>
        <p:nvPicPr>
          <p:cNvPr id="5" name="Picture 4">
            <a:extLst>
              <a:ext uri="{FF2B5EF4-FFF2-40B4-BE49-F238E27FC236}">
                <a16:creationId xmlns:a16="http://schemas.microsoft.com/office/drawing/2014/main" id="{3774F1DF-DFB9-C908-7E84-0EBD566208DB}"/>
              </a:ext>
            </a:extLst>
          </p:cNvPr>
          <p:cNvPicPr>
            <a:picLocks noChangeAspect="1"/>
          </p:cNvPicPr>
          <p:nvPr/>
        </p:nvPicPr>
        <p:blipFill rotWithShape="1">
          <a:blip r:embed="rId2"/>
          <a:srcRect l="-104" r="-445"/>
          <a:stretch/>
        </p:blipFill>
        <p:spPr>
          <a:xfrm>
            <a:off x="7028032" y="2233896"/>
            <a:ext cx="4831225" cy="3206062"/>
          </a:xfrm>
          <a:prstGeom prst="rect">
            <a:avLst/>
          </a:prstGeom>
        </p:spPr>
      </p:pic>
    </p:spTree>
    <p:extLst>
      <p:ext uri="{BB962C8B-B14F-4D97-AF65-F5344CB8AC3E}">
        <p14:creationId xmlns:p14="http://schemas.microsoft.com/office/powerpoint/2010/main" val="394718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CCE8-04AE-B739-61D7-9E4B37BC135A}"/>
              </a:ext>
            </a:extLst>
          </p:cNvPr>
          <p:cNvSpPr>
            <a:spLocks noGrp="1"/>
          </p:cNvSpPr>
          <p:nvPr>
            <p:ph type="title"/>
          </p:nvPr>
        </p:nvSpPr>
        <p:spPr/>
        <p:txBody>
          <a:bodyPr/>
          <a:lstStyle/>
          <a:p>
            <a:r>
              <a:rPr lang="en-US" dirty="0"/>
              <a:t>Line Arrays</a:t>
            </a:r>
          </a:p>
        </p:txBody>
      </p:sp>
      <p:sp>
        <p:nvSpPr>
          <p:cNvPr id="3" name="Content Placeholder 2">
            <a:extLst>
              <a:ext uri="{FF2B5EF4-FFF2-40B4-BE49-F238E27FC236}">
                <a16:creationId xmlns:a16="http://schemas.microsoft.com/office/drawing/2014/main" id="{EC1B1912-CB2C-7F89-F2DE-626F9A8B960A}"/>
              </a:ext>
            </a:extLst>
          </p:cNvPr>
          <p:cNvSpPr>
            <a:spLocks noGrp="1"/>
          </p:cNvSpPr>
          <p:nvPr>
            <p:ph idx="1"/>
          </p:nvPr>
        </p:nvSpPr>
        <p:spPr>
          <a:xfrm>
            <a:off x="838200" y="1825625"/>
            <a:ext cx="5487186" cy="4351338"/>
          </a:xfrm>
        </p:spPr>
        <p:txBody>
          <a:bodyPr>
            <a:normAutofit fontScale="77500" lnSpcReduction="20000"/>
          </a:bodyPr>
          <a:lstStyle/>
          <a:p>
            <a:r>
              <a:rPr lang="en-US" dirty="0"/>
              <a:t>Commonly used for live sound events</a:t>
            </a:r>
          </a:p>
          <a:p>
            <a:endParaRPr lang="en-US" dirty="0"/>
          </a:p>
          <a:p>
            <a:r>
              <a:rPr lang="en-US" dirty="0"/>
              <a:t>Line array surround sound speakers consist of multiple smaller speaker units arranged vertically or horizontally in a line. </a:t>
            </a:r>
          </a:p>
          <a:p>
            <a:endParaRPr lang="en-US" dirty="0"/>
          </a:p>
          <a:p>
            <a:r>
              <a:rPr lang="en-US" dirty="0"/>
              <a:t>This design helps to focus sound in a specific direction, providing more precise and controlled audio coverage in large venues or theaters. </a:t>
            </a:r>
          </a:p>
          <a:p>
            <a:endParaRPr lang="en-US" dirty="0"/>
          </a:p>
          <a:p>
            <a:r>
              <a:rPr lang="en-US" dirty="0"/>
              <a:t>Line array speakers are commonly used in professional audio setups for concerts, theaters, and stadiums</a:t>
            </a:r>
          </a:p>
          <a:p>
            <a:endParaRPr lang="en-US" dirty="0"/>
          </a:p>
        </p:txBody>
      </p:sp>
      <p:pic>
        <p:nvPicPr>
          <p:cNvPr id="4" name="Picture 3">
            <a:extLst>
              <a:ext uri="{FF2B5EF4-FFF2-40B4-BE49-F238E27FC236}">
                <a16:creationId xmlns:a16="http://schemas.microsoft.com/office/drawing/2014/main" id="{2A083B73-6F08-4950-B708-0A11F6517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518" y="1031543"/>
            <a:ext cx="4447282" cy="479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92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4.5: Bass Loading and Enclosures</a:t>
            </a:r>
          </a:p>
        </p:txBody>
      </p:sp>
    </p:spTree>
    <p:extLst>
      <p:ext uri="{BB962C8B-B14F-4D97-AF65-F5344CB8AC3E}">
        <p14:creationId xmlns:p14="http://schemas.microsoft.com/office/powerpoint/2010/main" val="2315584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F8AA-2DDB-ACE5-3E57-B1FBBDE7AC19}"/>
              </a:ext>
            </a:extLst>
          </p:cNvPr>
          <p:cNvSpPr>
            <a:spLocks noGrp="1"/>
          </p:cNvSpPr>
          <p:nvPr>
            <p:ph type="title"/>
          </p:nvPr>
        </p:nvSpPr>
        <p:spPr/>
        <p:txBody>
          <a:bodyPr/>
          <a:lstStyle/>
          <a:p>
            <a:r>
              <a:rPr lang="en-US" dirty="0"/>
              <a:t>Types of Enclosures: Open Baffle</a:t>
            </a:r>
          </a:p>
        </p:txBody>
      </p:sp>
      <p:sp>
        <p:nvSpPr>
          <p:cNvPr id="3" name="Content Placeholder 2">
            <a:extLst>
              <a:ext uri="{FF2B5EF4-FFF2-40B4-BE49-F238E27FC236}">
                <a16:creationId xmlns:a16="http://schemas.microsoft.com/office/drawing/2014/main" id="{AC8DE579-E913-7906-D534-B531C0F083BF}"/>
              </a:ext>
            </a:extLst>
          </p:cNvPr>
          <p:cNvSpPr>
            <a:spLocks noGrp="1"/>
          </p:cNvSpPr>
          <p:nvPr>
            <p:ph idx="1"/>
          </p:nvPr>
        </p:nvSpPr>
        <p:spPr/>
        <p:txBody>
          <a:bodyPr/>
          <a:lstStyle/>
          <a:p>
            <a:r>
              <a:rPr lang="en-US" dirty="0"/>
              <a:t>No box contains the drivers</a:t>
            </a:r>
          </a:p>
          <a:p>
            <a:r>
              <a:rPr lang="en-US" dirty="0"/>
              <a:t>Speaker is flat board</a:t>
            </a:r>
          </a:p>
        </p:txBody>
      </p:sp>
      <p:pic>
        <p:nvPicPr>
          <p:cNvPr id="5" name="Picture 4">
            <a:extLst>
              <a:ext uri="{FF2B5EF4-FFF2-40B4-BE49-F238E27FC236}">
                <a16:creationId xmlns:a16="http://schemas.microsoft.com/office/drawing/2014/main" id="{CF490BF2-2CC8-8C8B-4C97-BD36B6FFEF62}"/>
              </a:ext>
            </a:extLst>
          </p:cNvPr>
          <p:cNvPicPr>
            <a:picLocks noChangeAspect="1"/>
          </p:cNvPicPr>
          <p:nvPr/>
        </p:nvPicPr>
        <p:blipFill>
          <a:blip r:embed="rId2"/>
          <a:stretch>
            <a:fillRect/>
          </a:stretch>
        </p:blipFill>
        <p:spPr>
          <a:xfrm>
            <a:off x="8351114" y="2014160"/>
            <a:ext cx="3076575" cy="3209925"/>
          </a:xfrm>
          <a:prstGeom prst="rect">
            <a:avLst/>
          </a:prstGeom>
        </p:spPr>
      </p:pic>
      <p:pic>
        <p:nvPicPr>
          <p:cNvPr id="7" name="Picture 6">
            <a:extLst>
              <a:ext uri="{FF2B5EF4-FFF2-40B4-BE49-F238E27FC236}">
                <a16:creationId xmlns:a16="http://schemas.microsoft.com/office/drawing/2014/main" id="{DDA7C50B-8608-C4B6-07CC-5681E5065692}"/>
              </a:ext>
            </a:extLst>
          </p:cNvPr>
          <p:cNvPicPr>
            <a:picLocks noChangeAspect="1"/>
          </p:cNvPicPr>
          <p:nvPr/>
        </p:nvPicPr>
        <p:blipFill>
          <a:blip r:embed="rId3"/>
          <a:stretch>
            <a:fillRect/>
          </a:stretch>
        </p:blipFill>
        <p:spPr>
          <a:xfrm>
            <a:off x="2037195" y="3804860"/>
            <a:ext cx="1704975" cy="1419225"/>
          </a:xfrm>
          <a:prstGeom prst="rect">
            <a:avLst/>
          </a:prstGeom>
        </p:spPr>
      </p:pic>
      <p:pic>
        <p:nvPicPr>
          <p:cNvPr id="9" name="Picture 8">
            <a:extLst>
              <a:ext uri="{FF2B5EF4-FFF2-40B4-BE49-F238E27FC236}">
                <a16:creationId xmlns:a16="http://schemas.microsoft.com/office/drawing/2014/main" id="{8F2D5BA9-A36F-B70F-0C5E-B5DDE261DC75}"/>
              </a:ext>
            </a:extLst>
          </p:cNvPr>
          <p:cNvPicPr>
            <a:picLocks noChangeAspect="1"/>
          </p:cNvPicPr>
          <p:nvPr/>
        </p:nvPicPr>
        <p:blipFill>
          <a:blip r:embed="rId4"/>
          <a:stretch>
            <a:fillRect/>
          </a:stretch>
        </p:blipFill>
        <p:spPr>
          <a:xfrm>
            <a:off x="5176837" y="2852360"/>
            <a:ext cx="1838325" cy="2371725"/>
          </a:xfrm>
          <a:prstGeom prst="rect">
            <a:avLst/>
          </a:prstGeom>
        </p:spPr>
      </p:pic>
    </p:spTree>
    <p:extLst>
      <p:ext uri="{BB962C8B-B14F-4D97-AF65-F5344CB8AC3E}">
        <p14:creationId xmlns:p14="http://schemas.microsoft.com/office/powerpoint/2010/main" val="180261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18D9-5FD8-3CF9-3B71-6C63307BD8B6}"/>
              </a:ext>
            </a:extLst>
          </p:cNvPr>
          <p:cNvSpPr>
            <a:spLocks noGrp="1"/>
          </p:cNvSpPr>
          <p:nvPr>
            <p:ph type="title"/>
          </p:nvPr>
        </p:nvSpPr>
        <p:spPr/>
        <p:txBody>
          <a:bodyPr/>
          <a:lstStyle/>
          <a:p>
            <a:r>
              <a:rPr lang="en-US" dirty="0"/>
              <a:t>Decibel energy vs. Loudness</a:t>
            </a:r>
          </a:p>
        </p:txBody>
      </p:sp>
      <p:pic>
        <p:nvPicPr>
          <p:cNvPr id="4" name="Picture 3" descr="Decibel Energy vs copy Loudness 2.jpeg">
            <a:extLst>
              <a:ext uri="{FF2B5EF4-FFF2-40B4-BE49-F238E27FC236}">
                <a16:creationId xmlns:a16="http://schemas.microsoft.com/office/drawing/2014/main" id="{933439BE-ED39-C535-2FF7-D1A6BAABF1A4}"/>
              </a:ext>
            </a:extLst>
          </p:cNvPr>
          <p:cNvPicPr>
            <a:picLocks noGrp="1" noChangeAspect="1"/>
          </p:cNvPicPr>
          <p:nvPr isPhoto="1"/>
        </p:nvPicPr>
        <p:blipFill rotWithShape="1">
          <a:blip r:embed="rId2" cstate="print">
            <a:lum/>
          </a:blip>
          <a:srcRect b="6129"/>
          <a:stretch/>
        </p:blipFill>
        <p:spPr>
          <a:xfrm>
            <a:off x="6919865" y="3033680"/>
            <a:ext cx="5026760" cy="3645965"/>
          </a:xfrm>
          <a:prstGeom prst="rect">
            <a:avLst/>
          </a:prstGeom>
          <a:noFill/>
          <a:ln>
            <a:noFill/>
          </a:ln>
        </p:spPr>
      </p:pic>
      <p:pic>
        <p:nvPicPr>
          <p:cNvPr id="5" name="Picture 2" descr="Decibels Explained - Noisestop Systems">
            <a:extLst>
              <a:ext uri="{FF2B5EF4-FFF2-40B4-BE49-F238E27FC236}">
                <a16:creationId xmlns:a16="http://schemas.microsoft.com/office/drawing/2014/main" id="{E6BCB690-4B6F-7009-5514-D1CB42140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9763" y="356410"/>
            <a:ext cx="3867471" cy="266855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31BABBB-7499-23C9-B997-9776E5C7669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+3dB = 2 x Energy</a:t>
            </a:r>
          </a:p>
          <a:p>
            <a:r>
              <a:rPr lang="en-US" sz="2800" dirty="0"/>
              <a:t>+10dB = 10 x Energy</a:t>
            </a:r>
          </a:p>
          <a:p>
            <a:r>
              <a:rPr lang="en-US" sz="2800" dirty="0"/>
              <a:t>2x loud = 10 x Energy etc.</a:t>
            </a:r>
          </a:p>
          <a:p>
            <a:endParaRPr lang="en-US" dirty="0"/>
          </a:p>
          <a:p>
            <a:r>
              <a:rPr lang="en-US" sz="2800" dirty="0"/>
              <a:t>In the Context of room size…</a:t>
            </a:r>
          </a:p>
          <a:p>
            <a:pPr lvl="1"/>
            <a:r>
              <a:rPr lang="en-US" sz="2400" dirty="0"/>
              <a:t>2x Room (size) = 4 x Energy</a:t>
            </a:r>
          </a:p>
          <a:p>
            <a:pPr lvl="1"/>
            <a:endParaRPr lang="en-US" dirty="0"/>
          </a:p>
          <a:p>
            <a:pPr lvl="1"/>
            <a:endParaRPr lang="en-US" dirty="0"/>
          </a:p>
          <a:p>
            <a:endParaRPr lang="en-US" sz="2800" dirty="0"/>
          </a:p>
          <a:p>
            <a:endParaRPr lang="en-US" dirty="0"/>
          </a:p>
          <a:p>
            <a:endParaRPr lang="en-US" sz="2400" dirty="0"/>
          </a:p>
          <a:p>
            <a:endParaRPr lang="en-US" dirty="0"/>
          </a:p>
        </p:txBody>
      </p:sp>
    </p:spTree>
    <p:extLst>
      <p:ext uri="{BB962C8B-B14F-4D97-AF65-F5344CB8AC3E}">
        <p14:creationId xmlns:p14="http://schemas.microsoft.com/office/powerpoint/2010/main" val="163005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9722-E97B-9A11-0841-9CC5A1423063}"/>
              </a:ext>
            </a:extLst>
          </p:cNvPr>
          <p:cNvSpPr>
            <a:spLocks noGrp="1"/>
          </p:cNvSpPr>
          <p:nvPr>
            <p:ph type="title"/>
          </p:nvPr>
        </p:nvSpPr>
        <p:spPr/>
        <p:txBody>
          <a:bodyPr/>
          <a:lstStyle/>
          <a:p>
            <a:r>
              <a:rPr lang="en-US" dirty="0"/>
              <a:t>Types of Enclosures: Infinite Baffle</a:t>
            </a:r>
          </a:p>
        </p:txBody>
      </p:sp>
      <p:sp>
        <p:nvSpPr>
          <p:cNvPr id="3" name="Content Placeholder 2">
            <a:extLst>
              <a:ext uri="{FF2B5EF4-FFF2-40B4-BE49-F238E27FC236}">
                <a16:creationId xmlns:a16="http://schemas.microsoft.com/office/drawing/2014/main" id="{C008CB43-4EB2-708E-B9C9-8F46887D94E2}"/>
              </a:ext>
            </a:extLst>
          </p:cNvPr>
          <p:cNvSpPr>
            <a:spLocks noGrp="1"/>
          </p:cNvSpPr>
          <p:nvPr>
            <p:ph idx="1"/>
          </p:nvPr>
        </p:nvSpPr>
        <p:spPr/>
        <p:txBody>
          <a:bodyPr/>
          <a:lstStyle/>
          <a:p>
            <a:r>
              <a:rPr lang="en-US" dirty="0"/>
              <a:t>A very huge, very big speaker</a:t>
            </a:r>
          </a:p>
          <a:p>
            <a:r>
              <a:rPr lang="en-US" dirty="0"/>
              <a:t>So much air would be in that cabinet that a driver moving, wouldn't cause compression of air</a:t>
            </a:r>
          </a:p>
        </p:txBody>
      </p:sp>
      <p:pic>
        <p:nvPicPr>
          <p:cNvPr id="5" name="Picture 4">
            <a:extLst>
              <a:ext uri="{FF2B5EF4-FFF2-40B4-BE49-F238E27FC236}">
                <a16:creationId xmlns:a16="http://schemas.microsoft.com/office/drawing/2014/main" id="{4CD12050-B0F2-2008-D67A-BF64A6BE95BC}"/>
              </a:ext>
            </a:extLst>
          </p:cNvPr>
          <p:cNvPicPr>
            <a:picLocks noChangeAspect="1"/>
          </p:cNvPicPr>
          <p:nvPr/>
        </p:nvPicPr>
        <p:blipFill>
          <a:blip r:embed="rId2"/>
          <a:stretch>
            <a:fillRect/>
          </a:stretch>
        </p:blipFill>
        <p:spPr>
          <a:xfrm>
            <a:off x="8596077" y="4511675"/>
            <a:ext cx="3238500" cy="1800225"/>
          </a:xfrm>
          <a:prstGeom prst="rect">
            <a:avLst/>
          </a:prstGeom>
        </p:spPr>
      </p:pic>
      <p:pic>
        <p:nvPicPr>
          <p:cNvPr id="7" name="Picture 6">
            <a:extLst>
              <a:ext uri="{FF2B5EF4-FFF2-40B4-BE49-F238E27FC236}">
                <a16:creationId xmlns:a16="http://schemas.microsoft.com/office/drawing/2014/main" id="{721BDC78-CB98-50B2-0D89-50FFFD49E91A}"/>
              </a:ext>
            </a:extLst>
          </p:cNvPr>
          <p:cNvPicPr>
            <a:picLocks noChangeAspect="1"/>
          </p:cNvPicPr>
          <p:nvPr/>
        </p:nvPicPr>
        <p:blipFill>
          <a:blip r:embed="rId3"/>
          <a:stretch>
            <a:fillRect/>
          </a:stretch>
        </p:blipFill>
        <p:spPr>
          <a:xfrm>
            <a:off x="4681537" y="4511675"/>
            <a:ext cx="2828925" cy="1524000"/>
          </a:xfrm>
          <a:prstGeom prst="rect">
            <a:avLst/>
          </a:prstGeom>
        </p:spPr>
      </p:pic>
      <p:pic>
        <p:nvPicPr>
          <p:cNvPr id="9" name="Picture 8">
            <a:extLst>
              <a:ext uri="{FF2B5EF4-FFF2-40B4-BE49-F238E27FC236}">
                <a16:creationId xmlns:a16="http://schemas.microsoft.com/office/drawing/2014/main" id="{9F2F0B83-A3D3-CB47-4E6D-C3C19B277936}"/>
              </a:ext>
            </a:extLst>
          </p:cNvPr>
          <p:cNvPicPr>
            <a:picLocks noChangeAspect="1"/>
          </p:cNvPicPr>
          <p:nvPr/>
        </p:nvPicPr>
        <p:blipFill>
          <a:blip r:embed="rId4"/>
          <a:stretch>
            <a:fillRect/>
          </a:stretch>
        </p:blipFill>
        <p:spPr>
          <a:xfrm>
            <a:off x="1445301" y="4663855"/>
            <a:ext cx="2181225" cy="952500"/>
          </a:xfrm>
          <a:prstGeom prst="rect">
            <a:avLst/>
          </a:prstGeom>
        </p:spPr>
      </p:pic>
    </p:spTree>
    <p:extLst>
      <p:ext uri="{BB962C8B-B14F-4D97-AF65-F5344CB8AC3E}">
        <p14:creationId xmlns:p14="http://schemas.microsoft.com/office/powerpoint/2010/main" val="259178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A95F-8DA9-97D6-B0BB-83A005567F0C}"/>
              </a:ext>
            </a:extLst>
          </p:cNvPr>
          <p:cNvSpPr>
            <a:spLocks noGrp="1"/>
          </p:cNvSpPr>
          <p:nvPr>
            <p:ph type="title"/>
          </p:nvPr>
        </p:nvSpPr>
        <p:spPr/>
        <p:txBody>
          <a:bodyPr/>
          <a:lstStyle/>
          <a:p>
            <a:r>
              <a:rPr lang="en-US" dirty="0"/>
              <a:t>Types of Enclosures: Sealed</a:t>
            </a:r>
          </a:p>
        </p:txBody>
      </p:sp>
      <p:sp>
        <p:nvSpPr>
          <p:cNvPr id="3" name="Content Placeholder 2">
            <a:extLst>
              <a:ext uri="{FF2B5EF4-FFF2-40B4-BE49-F238E27FC236}">
                <a16:creationId xmlns:a16="http://schemas.microsoft.com/office/drawing/2014/main" id="{6F353B17-C562-D99D-2339-57B4A464B1A4}"/>
              </a:ext>
            </a:extLst>
          </p:cNvPr>
          <p:cNvSpPr>
            <a:spLocks noGrp="1"/>
          </p:cNvSpPr>
          <p:nvPr>
            <p:ph idx="1"/>
          </p:nvPr>
        </p:nvSpPr>
        <p:spPr>
          <a:xfrm>
            <a:off x="838200" y="1825625"/>
            <a:ext cx="5566796" cy="4351338"/>
          </a:xfrm>
        </p:spPr>
        <p:txBody>
          <a:bodyPr>
            <a:normAutofit lnSpcReduction="10000"/>
          </a:bodyPr>
          <a:lstStyle/>
          <a:p>
            <a:r>
              <a:rPr lang="en-US" dirty="0"/>
              <a:t>All sound comes from the front of the speakers themselves</a:t>
            </a:r>
          </a:p>
          <a:p>
            <a:r>
              <a:rPr lang="en-US" dirty="0"/>
              <a:t>Air is trapped inside cabinet</a:t>
            </a:r>
          </a:p>
          <a:p>
            <a:pPr lvl="1"/>
            <a:r>
              <a:rPr lang="en-US" dirty="0"/>
              <a:t>Acts as a spring to control movement </a:t>
            </a:r>
          </a:p>
          <a:p>
            <a:r>
              <a:rPr lang="en-US" dirty="0"/>
              <a:t>Compact and easy to build</a:t>
            </a:r>
          </a:p>
          <a:p>
            <a:r>
              <a:rPr lang="en-US" dirty="0"/>
              <a:t>Prevents sound waves from the back cancelling out the front  </a:t>
            </a:r>
          </a:p>
          <a:p>
            <a:r>
              <a:rPr lang="en-US" dirty="0"/>
              <a:t>Lots of internal air pressure</a:t>
            </a:r>
          </a:p>
          <a:p>
            <a:r>
              <a:rPr lang="en-US" dirty="0"/>
              <a:t>Good power handling</a:t>
            </a:r>
          </a:p>
        </p:txBody>
      </p:sp>
      <p:pic>
        <p:nvPicPr>
          <p:cNvPr id="5" name="Picture 4">
            <a:extLst>
              <a:ext uri="{FF2B5EF4-FFF2-40B4-BE49-F238E27FC236}">
                <a16:creationId xmlns:a16="http://schemas.microsoft.com/office/drawing/2014/main" id="{E02F7E5A-6435-4BE4-85ED-A9BEA98048C0}"/>
              </a:ext>
            </a:extLst>
          </p:cNvPr>
          <p:cNvPicPr>
            <a:picLocks noChangeAspect="1"/>
          </p:cNvPicPr>
          <p:nvPr/>
        </p:nvPicPr>
        <p:blipFill>
          <a:blip r:embed="rId2"/>
          <a:stretch>
            <a:fillRect/>
          </a:stretch>
        </p:blipFill>
        <p:spPr>
          <a:xfrm>
            <a:off x="7989824" y="4370874"/>
            <a:ext cx="2695575" cy="2038350"/>
          </a:xfrm>
          <a:prstGeom prst="rect">
            <a:avLst/>
          </a:prstGeom>
        </p:spPr>
      </p:pic>
      <p:pic>
        <p:nvPicPr>
          <p:cNvPr id="7" name="Picture 6">
            <a:extLst>
              <a:ext uri="{FF2B5EF4-FFF2-40B4-BE49-F238E27FC236}">
                <a16:creationId xmlns:a16="http://schemas.microsoft.com/office/drawing/2014/main" id="{56DA12C0-D38D-AB95-A6FD-9E3571FDBCFD}"/>
              </a:ext>
            </a:extLst>
          </p:cNvPr>
          <p:cNvPicPr>
            <a:picLocks noChangeAspect="1"/>
          </p:cNvPicPr>
          <p:nvPr/>
        </p:nvPicPr>
        <p:blipFill>
          <a:blip r:embed="rId3"/>
          <a:stretch>
            <a:fillRect/>
          </a:stretch>
        </p:blipFill>
        <p:spPr>
          <a:xfrm>
            <a:off x="7989824" y="1690688"/>
            <a:ext cx="2676525" cy="2114550"/>
          </a:xfrm>
          <a:prstGeom prst="rect">
            <a:avLst/>
          </a:prstGeom>
        </p:spPr>
      </p:pic>
    </p:spTree>
    <p:extLst>
      <p:ext uri="{BB962C8B-B14F-4D97-AF65-F5344CB8AC3E}">
        <p14:creationId xmlns:p14="http://schemas.microsoft.com/office/powerpoint/2010/main" val="1202847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A8B8-67F8-0D94-7878-6CDFB795A95A}"/>
              </a:ext>
            </a:extLst>
          </p:cNvPr>
          <p:cNvSpPr>
            <a:spLocks noGrp="1"/>
          </p:cNvSpPr>
          <p:nvPr>
            <p:ph type="title"/>
          </p:nvPr>
        </p:nvSpPr>
        <p:spPr/>
        <p:txBody>
          <a:bodyPr/>
          <a:lstStyle/>
          <a:p>
            <a:r>
              <a:rPr lang="en-US" dirty="0"/>
              <a:t>Types of Enclosures: Vented (Ported)</a:t>
            </a:r>
          </a:p>
        </p:txBody>
      </p:sp>
      <p:sp>
        <p:nvSpPr>
          <p:cNvPr id="3" name="Content Placeholder 2">
            <a:extLst>
              <a:ext uri="{FF2B5EF4-FFF2-40B4-BE49-F238E27FC236}">
                <a16:creationId xmlns:a16="http://schemas.microsoft.com/office/drawing/2014/main" id="{234848C0-AB6C-C7D9-C520-E2E6F5973B65}"/>
              </a:ext>
            </a:extLst>
          </p:cNvPr>
          <p:cNvSpPr>
            <a:spLocks noGrp="1"/>
          </p:cNvSpPr>
          <p:nvPr>
            <p:ph idx="1"/>
          </p:nvPr>
        </p:nvSpPr>
        <p:spPr>
          <a:xfrm>
            <a:off x="838200" y="1825625"/>
            <a:ext cx="6757657" cy="4351338"/>
          </a:xfrm>
        </p:spPr>
        <p:txBody>
          <a:bodyPr/>
          <a:lstStyle/>
          <a:p>
            <a:r>
              <a:rPr lang="en-US" dirty="0"/>
              <a:t>Also called “Bass reflex enclosures”</a:t>
            </a:r>
          </a:p>
          <a:p>
            <a:r>
              <a:rPr lang="en-US" dirty="0"/>
              <a:t>Has vent in front or rear side of cabinet</a:t>
            </a:r>
          </a:p>
          <a:p>
            <a:r>
              <a:rPr lang="en-US" dirty="0"/>
              <a:t>Allows pressure to be equalized (Inside and outside)</a:t>
            </a:r>
          </a:p>
          <a:p>
            <a:r>
              <a:rPr lang="en-US" dirty="0"/>
              <a:t>Used to tune cabinet to certain low frequencies based on how speaker is being used</a:t>
            </a:r>
          </a:p>
          <a:p>
            <a:pPr lvl="1"/>
            <a:r>
              <a:rPr lang="en-US" dirty="0"/>
              <a:t>Helps increase low frequency output</a:t>
            </a:r>
          </a:p>
        </p:txBody>
      </p:sp>
      <p:pic>
        <p:nvPicPr>
          <p:cNvPr id="5" name="Picture 4">
            <a:extLst>
              <a:ext uri="{FF2B5EF4-FFF2-40B4-BE49-F238E27FC236}">
                <a16:creationId xmlns:a16="http://schemas.microsoft.com/office/drawing/2014/main" id="{ADBFAF7C-B7D3-D8C8-9F2A-526ADF737F41}"/>
              </a:ext>
            </a:extLst>
          </p:cNvPr>
          <p:cNvPicPr>
            <a:picLocks noChangeAspect="1"/>
          </p:cNvPicPr>
          <p:nvPr/>
        </p:nvPicPr>
        <p:blipFill>
          <a:blip r:embed="rId2"/>
          <a:stretch>
            <a:fillRect/>
          </a:stretch>
        </p:blipFill>
        <p:spPr>
          <a:xfrm>
            <a:off x="7410214" y="1974268"/>
            <a:ext cx="1952625" cy="1895475"/>
          </a:xfrm>
          <a:prstGeom prst="rect">
            <a:avLst/>
          </a:prstGeom>
        </p:spPr>
      </p:pic>
      <p:pic>
        <p:nvPicPr>
          <p:cNvPr id="7" name="Picture 6">
            <a:extLst>
              <a:ext uri="{FF2B5EF4-FFF2-40B4-BE49-F238E27FC236}">
                <a16:creationId xmlns:a16="http://schemas.microsoft.com/office/drawing/2014/main" id="{EAD513C8-ECC5-0D9A-DB31-CD5CD5350951}"/>
              </a:ext>
            </a:extLst>
          </p:cNvPr>
          <p:cNvPicPr>
            <a:picLocks noChangeAspect="1"/>
          </p:cNvPicPr>
          <p:nvPr/>
        </p:nvPicPr>
        <p:blipFill>
          <a:blip r:embed="rId3"/>
          <a:stretch>
            <a:fillRect/>
          </a:stretch>
        </p:blipFill>
        <p:spPr>
          <a:xfrm>
            <a:off x="9868984" y="2050467"/>
            <a:ext cx="2105025" cy="1743075"/>
          </a:xfrm>
          <a:prstGeom prst="rect">
            <a:avLst/>
          </a:prstGeom>
        </p:spPr>
      </p:pic>
      <p:pic>
        <p:nvPicPr>
          <p:cNvPr id="9" name="Picture 8">
            <a:extLst>
              <a:ext uri="{FF2B5EF4-FFF2-40B4-BE49-F238E27FC236}">
                <a16:creationId xmlns:a16="http://schemas.microsoft.com/office/drawing/2014/main" id="{DF721C5E-73C7-3A80-7B1F-ABAFE37F0080}"/>
              </a:ext>
            </a:extLst>
          </p:cNvPr>
          <p:cNvPicPr>
            <a:picLocks noChangeAspect="1"/>
          </p:cNvPicPr>
          <p:nvPr/>
        </p:nvPicPr>
        <p:blipFill>
          <a:blip r:embed="rId4"/>
          <a:stretch>
            <a:fillRect/>
          </a:stretch>
        </p:blipFill>
        <p:spPr>
          <a:xfrm>
            <a:off x="8755361" y="4328028"/>
            <a:ext cx="1924050" cy="1390650"/>
          </a:xfrm>
          <a:prstGeom prst="rect">
            <a:avLst/>
          </a:prstGeom>
        </p:spPr>
      </p:pic>
    </p:spTree>
    <p:extLst>
      <p:ext uri="{BB962C8B-B14F-4D97-AF65-F5344CB8AC3E}">
        <p14:creationId xmlns:p14="http://schemas.microsoft.com/office/powerpoint/2010/main" val="2463017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276C-F313-36CE-E240-BFF4BEA3C0AB}"/>
              </a:ext>
            </a:extLst>
          </p:cNvPr>
          <p:cNvSpPr>
            <a:spLocks noGrp="1"/>
          </p:cNvSpPr>
          <p:nvPr>
            <p:ph type="title"/>
          </p:nvPr>
        </p:nvSpPr>
        <p:spPr/>
        <p:txBody>
          <a:bodyPr/>
          <a:lstStyle/>
          <a:p>
            <a:r>
              <a:rPr lang="en-US" dirty="0"/>
              <a:t>Bandpass</a:t>
            </a:r>
          </a:p>
        </p:txBody>
      </p:sp>
      <p:sp>
        <p:nvSpPr>
          <p:cNvPr id="3" name="Content Placeholder 2">
            <a:extLst>
              <a:ext uri="{FF2B5EF4-FFF2-40B4-BE49-F238E27FC236}">
                <a16:creationId xmlns:a16="http://schemas.microsoft.com/office/drawing/2014/main" id="{24465AD1-B8D7-6459-CE99-BF2727B0F588}"/>
              </a:ext>
            </a:extLst>
          </p:cNvPr>
          <p:cNvSpPr>
            <a:spLocks noGrp="1"/>
          </p:cNvSpPr>
          <p:nvPr>
            <p:ph idx="1"/>
          </p:nvPr>
        </p:nvSpPr>
        <p:spPr>
          <a:xfrm>
            <a:off x="838200" y="1825625"/>
            <a:ext cx="7300865" cy="4351338"/>
          </a:xfrm>
        </p:spPr>
        <p:txBody>
          <a:bodyPr>
            <a:normAutofit lnSpcReduction="10000"/>
          </a:bodyPr>
          <a:lstStyle/>
          <a:p>
            <a:r>
              <a:rPr lang="en-US" dirty="0"/>
              <a:t> Subwoofer enclosure that has two separate chambers instead of one</a:t>
            </a:r>
          </a:p>
          <a:p>
            <a:r>
              <a:rPr lang="en-US" dirty="0"/>
              <a:t>Has filter that limits the high frequency response (effect is found in secondary chamber)</a:t>
            </a:r>
          </a:p>
          <a:p>
            <a:r>
              <a:rPr lang="en-US" dirty="0"/>
              <a:t>Primary chamber can be vented or sealed </a:t>
            </a:r>
          </a:p>
          <a:p>
            <a:pPr lvl="1"/>
            <a:r>
              <a:rPr lang="en-US" dirty="0"/>
              <a:t>Can also be single or dual vented</a:t>
            </a:r>
          </a:p>
          <a:p>
            <a:r>
              <a:rPr lang="en-US" dirty="0"/>
              <a:t>Produces low frequencies within a limited bandwidth</a:t>
            </a:r>
          </a:p>
          <a:p>
            <a:r>
              <a:rPr lang="en-US" dirty="0"/>
              <a:t>Highly efficient</a:t>
            </a:r>
          </a:p>
        </p:txBody>
      </p:sp>
      <p:pic>
        <p:nvPicPr>
          <p:cNvPr id="5" name="Picture 4">
            <a:extLst>
              <a:ext uri="{FF2B5EF4-FFF2-40B4-BE49-F238E27FC236}">
                <a16:creationId xmlns:a16="http://schemas.microsoft.com/office/drawing/2014/main" id="{BB6227BA-40DB-473E-56AC-C8689BE1154D}"/>
              </a:ext>
            </a:extLst>
          </p:cNvPr>
          <p:cNvPicPr>
            <a:picLocks noChangeAspect="1"/>
          </p:cNvPicPr>
          <p:nvPr/>
        </p:nvPicPr>
        <p:blipFill>
          <a:blip r:embed="rId2"/>
          <a:stretch>
            <a:fillRect/>
          </a:stretch>
        </p:blipFill>
        <p:spPr>
          <a:xfrm>
            <a:off x="8931715" y="1825625"/>
            <a:ext cx="2114550" cy="1619250"/>
          </a:xfrm>
          <a:prstGeom prst="rect">
            <a:avLst/>
          </a:prstGeom>
        </p:spPr>
      </p:pic>
      <p:pic>
        <p:nvPicPr>
          <p:cNvPr id="7" name="Picture 6">
            <a:extLst>
              <a:ext uri="{FF2B5EF4-FFF2-40B4-BE49-F238E27FC236}">
                <a16:creationId xmlns:a16="http://schemas.microsoft.com/office/drawing/2014/main" id="{E0590FDB-14B8-46D7-CBA7-FF3147BF68FE}"/>
              </a:ext>
            </a:extLst>
          </p:cNvPr>
          <p:cNvPicPr>
            <a:picLocks noChangeAspect="1"/>
          </p:cNvPicPr>
          <p:nvPr/>
        </p:nvPicPr>
        <p:blipFill>
          <a:blip r:embed="rId3"/>
          <a:stretch>
            <a:fillRect/>
          </a:stretch>
        </p:blipFill>
        <p:spPr>
          <a:xfrm>
            <a:off x="9007915" y="3893037"/>
            <a:ext cx="2038350" cy="1552575"/>
          </a:xfrm>
          <a:prstGeom prst="rect">
            <a:avLst/>
          </a:prstGeom>
        </p:spPr>
      </p:pic>
    </p:spTree>
    <p:extLst>
      <p:ext uri="{BB962C8B-B14F-4D97-AF65-F5344CB8AC3E}">
        <p14:creationId xmlns:p14="http://schemas.microsoft.com/office/powerpoint/2010/main" val="425508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5: Subwoofers</a:t>
            </a:r>
          </a:p>
        </p:txBody>
      </p:sp>
    </p:spTree>
    <p:extLst>
      <p:ext uri="{BB962C8B-B14F-4D97-AF65-F5344CB8AC3E}">
        <p14:creationId xmlns:p14="http://schemas.microsoft.com/office/powerpoint/2010/main" val="3375461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3B78-60CE-F6E8-D829-453D6E21D904}"/>
              </a:ext>
            </a:extLst>
          </p:cNvPr>
          <p:cNvSpPr>
            <a:spLocks noGrp="1"/>
          </p:cNvSpPr>
          <p:nvPr>
            <p:ph type="title"/>
          </p:nvPr>
        </p:nvSpPr>
        <p:spPr/>
        <p:txBody>
          <a:bodyPr/>
          <a:lstStyle/>
          <a:p>
            <a:r>
              <a:rPr lang="en-US" dirty="0"/>
              <a:t>What is a subwoofer?</a:t>
            </a:r>
          </a:p>
        </p:txBody>
      </p:sp>
      <p:sp>
        <p:nvSpPr>
          <p:cNvPr id="3" name="Content Placeholder 2">
            <a:extLst>
              <a:ext uri="{FF2B5EF4-FFF2-40B4-BE49-F238E27FC236}">
                <a16:creationId xmlns:a16="http://schemas.microsoft.com/office/drawing/2014/main" id="{E52F7D78-D395-582E-A454-18EBD30DA09E}"/>
              </a:ext>
            </a:extLst>
          </p:cNvPr>
          <p:cNvSpPr>
            <a:spLocks noGrp="1"/>
          </p:cNvSpPr>
          <p:nvPr>
            <p:ph idx="1"/>
          </p:nvPr>
        </p:nvSpPr>
        <p:spPr/>
        <p:txBody>
          <a:bodyPr/>
          <a:lstStyle/>
          <a:p>
            <a:r>
              <a:rPr lang="en-US" dirty="0"/>
              <a:t>Subwoofers are loudspeakers designed to produce bass and sub-bass. </a:t>
            </a:r>
          </a:p>
          <a:p>
            <a:endParaRPr lang="en-US" dirty="0"/>
          </a:p>
          <a:p>
            <a:r>
              <a:rPr lang="en-US" dirty="0"/>
              <a:t>Frequency range is generally 20-200 Hz</a:t>
            </a:r>
          </a:p>
          <a:p>
            <a:endParaRPr lang="en-US" dirty="0"/>
          </a:p>
          <a:p>
            <a:r>
              <a:rPr lang="en-US" dirty="0"/>
              <a:t>Always used with other regular speakers</a:t>
            </a:r>
          </a:p>
          <a:p>
            <a:endParaRPr lang="en-US" dirty="0"/>
          </a:p>
          <a:p>
            <a:r>
              <a:rPr lang="en-US" dirty="0"/>
              <a:t>Connected to an amp, which provides power </a:t>
            </a:r>
          </a:p>
          <a:p>
            <a:endParaRPr lang="en-US" dirty="0"/>
          </a:p>
        </p:txBody>
      </p:sp>
    </p:spTree>
    <p:extLst>
      <p:ext uri="{BB962C8B-B14F-4D97-AF65-F5344CB8AC3E}">
        <p14:creationId xmlns:p14="http://schemas.microsoft.com/office/powerpoint/2010/main" val="1052827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9B338-AE97-1942-7C89-8FD925916B50}"/>
              </a:ext>
            </a:extLst>
          </p:cNvPr>
          <p:cNvSpPr>
            <a:spLocks noGrp="1"/>
          </p:cNvSpPr>
          <p:nvPr>
            <p:ph type="title"/>
          </p:nvPr>
        </p:nvSpPr>
        <p:spPr/>
        <p:txBody>
          <a:bodyPr/>
          <a:lstStyle/>
          <a:p>
            <a:r>
              <a:rPr lang="en-US" dirty="0"/>
              <a:t>Single Woofer setup vs. Multi Woofer setup</a:t>
            </a:r>
          </a:p>
        </p:txBody>
      </p:sp>
      <p:sp>
        <p:nvSpPr>
          <p:cNvPr id="3" name="Content Placeholder 2">
            <a:extLst>
              <a:ext uri="{FF2B5EF4-FFF2-40B4-BE49-F238E27FC236}">
                <a16:creationId xmlns:a16="http://schemas.microsoft.com/office/drawing/2014/main" id="{C8EDBFB0-7DD8-A59C-2965-DAEF4DC9AC36}"/>
              </a:ext>
            </a:extLst>
          </p:cNvPr>
          <p:cNvSpPr>
            <a:spLocks noGrp="1"/>
          </p:cNvSpPr>
          <p:nvPr>
            <p:ph idx="1"/>
          </p:nvPr>
        </p:nvSpPr>
        <p:spPr/>
        <p:txBody>
          <a:bodyPr/>
          <a:lstStyle/>
          <a:p>
            <a:r>
              <a:rPr lang="en-US" dirty="0"/>
              <a:t>Convenience, multiple small subwoofers take up less space than one giant one. </a:t>
            </a:r>
          </a:p>
          <a:p>
            <a:r>
              <a:rPr lang="en-US" dirty="0"/>
              <a:t>Bass is omnidirectional</a:t>
            </a:r>
          </a:p>
          <a:p>
            <a:endParaRPr lang="en-US" dirty="0"/>
          </a:p>
          <a:p>
            <a:endParaRPr lang="en-US" dirty="0"/>
          </a:p>
          <a:p>
            <a:endParaRPr lang="en-US" dirty="0"/>
          </a:p>
          <a:p>
            <a:r>
              <a:rPr lang="en-US" dirty="0"/>
              <a:t>The more subs, the greater power load is taken off one another.</a:t>
            </a:r>
          </a:p>
          <a:p>
            <a:r>
              <a:rPr lang="en-US" dirty="0"/>
              <a:t>Typically not used for directing the bass in a certain direction. (Bass is omnidirectional)</a:t>
            </a:r>
          </a:p>
          <a:p>
            <a:endParaRPr lang="en-US" dirty="0"/>
          </a:p>
          <a:p>
            <a:endParaRPr lang="en-US" dirty="0"/>
          </a:p>
        </p:txBody>
      </p:sp>
    </p:spTree>
    <p:extLst>
      <p:ext uri="{BB962C8B-B14F-4D97-AF65-F5344CB8AC3E}">
        <p14:creationId xmlns:p14="http://schemas.microsoft.com/office/powerpoint/2010/main" val="2729163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8347-FEB4-5B7C-EE65-DCFBC10A6947}"/>
              </a:ext>
            </a:extLst>
          </p:cNvPr>
          <p:cNvSpPr>
            <a:spLocks noGrp="1"/>
          </p:cNvSpPr>
          <p:nvPr>
            <p:ph type="title"/>
          </p:nvPr>
        </p:nvSpPr>
        <p:spPr/>
        <p:txBody>
          <a:bodyPr/>
          <a:lstStyle/>
          <a:p>
            <a:r>
              <a:rPr lang="en-US" dirty="0"/>
              <a:t>Subwoofer integration with main speakers</a:t>
            </a:r>
          </a:p>
        </p:txBody>
      </p:sp>
      <p:sp>
        <p:nvSpPr>
          <p:cNvPr id="3" name="Content Placeholder 2">
            <a:extLst>
              <a:ext uri="{FF2B5EF4-FFF2-40B4-BE49-F238E27FC236}">
                <a16:creationId xmlns:a16="http://schemas.microsoft.com/office/drawing/2014/main" id="{92653790-978D-91D9-5484-8CA8D045F362}"/>
              </a:ext>
            </a:extLst>
          </p:cNvPr>
          <p:cNvSpPr>
            <a:spLocks noGrp="1"/>
          </p:cNvSpPr>
          <p:nvPr>
            <p:ph idx="1"/>
          </p:nvPr>
        </p:nvSpPr>
        <p:spPr/>
        <p:txBody>
          <a:bodyPr/>
          <a:lstStyle/>
          <a:p>
            <a:r>
              <a:rPr lang="en-US" dirty="0"/>
              <a:t>Using crossovers, different frequency ranges can be distributed to different speakers that can handle low, mid, and high frequencies optimally.</a:t>
            </a:r>
          </a:p>
          <a:p>
            <a:pPr lvl="1"/>
            <a:r>
              <a:rPr lang="en-US" dirty="0"/>
              <a:t>Give main speakers mid and high frequency playback</a:t>
            </a:r>
          </a:p>
          <a:p>
            <a:pPr lvl="1"/>
            <a:r>
              <a:rPr lang="en-US" dirty="0"/>
              <a:t>Leave sub/subs to play low frequencies</a:t>
            </a:r>
          </a:p>
        </p:txBody>
      </p:sp>
    </p:spTree>
    <p:extLst>
      <p:ext uri="{BB962C8B-B14F-4D97-AF65-F5344CB8AC3E}">
        <p14:creationId xmlns:p14="http://schemas.microsoft.com/office/powerpoint/2010/main" val="4212311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5.5: Woofers and Midrange in depth</a:t>
            </a:r>
          </a:p>
        </p:txBody>
      </p:sp>
    </p:spTree>
    <p:extLst>
      <p:ext uri="{BB962C8B-B14F-4D97-AF65-F5344CB8AC3E}">
        <p14:creationId xmlns:p14="http://schemas.microsoft.com/office/powerpoint/2010/main" val="4269790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89F3-44A8-0839-CDC1-39739CE8D4BD}"/>
              </a:ext>
            </a:extLst>
          </p:cNvPr>
          <p:cNvSpPr>
            <a:spLocks noGrp="1"/>
          </p:cNvSpPr>
          <p:nvPr>
            <p:ph type="title"/>
          </p:nvPr>
        </p:nvSpPr>
        <p:spPr/>
        <p:txBody>
          <a:bodyPr/>
          <a:lstStyle/>
          <a:p>
            <a:r>
              <a:rPr lang="en-US" dirty="0"/>
              <a:t>More in depth look at woofers…</a:t>
            </a:r>
          </a:p>
        </p:txBody>
      </p:sp>
      <p:pic>
        <p:nvPicPr>
          <p:cNvPr id="4" name="Google Shape;91;p14">
            <a:extLst>
              <a:ext uri="{FF2B5EF4-FFF2-40B4-BE49-F238E27FC236}">
                <a16:creationId xmlns:a16="http://schemas.microsoft.com/office/drawing/2014/main" id="{82372A18-FFFF-E4C4-F108-5160A16E9A0E}"/>
              </a:ext>
            </a:extLst>
          </p:cNvPr>
          <p:cNvPicPr preferRelativeResize="0"/>
          <p:nvPr/>
        </p:nvPicPr>
        <p:blipFill>
          <a:blip r:embed="rId2">
            <a:alphaModFix/>
          </a:blip>
          <a:stretch>
            <a:fillRect/>
          </a:stretch>
        </p:blipFill>
        <p:spPr>
          <a:xfrm>
            <a:off x="6096000" y="2022612"/>
            <a:ext cx="4812250" cy="2462500"/>
          </a:xfrm>
          <a:prstGeom prst="rect">
            <a:avLst/>
          </a:prstGeom>
          <a:noFill/>
          <a:ln>
            <a:noFill/>
          </a:ln>
        </p:spPr>
      </p:pic>
      <p:pic>
        <p:nvPicPr>
          <p:cNvPr id="5" name="Google Shape;92;p14">
            <a:extLst>
              <a:ext uri="{FF2B5EF4-FFF2-40B4-BE49-F238E27FC236}">
                <a16:creationId xmlns:a16="http://schemas.microsoft.com/office/drawing/2014/main" id="{7479F338-3375-2887-0372-876F131CEA60}"/>
              </a:ext>
            </a:extLst>
          </p:cNvPr>
          <p:cNvPicPr preferRelativeResize="0"/>
          <p:nvPr/>
        </p:nvPicPr>
        <p:blipFill>
          <a:blip r:embed="rId3">
            <a:alphaModFix/>
          </a:blip>
          <a:stretch>
            <a:fillRect/>
          </a:stretch>
        </p:blipFill>
        <p:spPr>
          <a:xfrm>
            <a:off x="2459650" y="2372887"/>
            <a:ext cx="2112225" cy="2112225"/>
          </a:xfrm>
          <a:prstGeom prst="rect">
            <a:avLst/>
          </a:prstGeom>
          <a:noFill/>
          <a:ln>
            <a:noFill/>
          </a:ln>
        </p:spPr>
      </p:pic>
    </p:spTree>
    <p:extLst>
      <p:ext uri="{BB962C8B-B14F-4D97-AF65-F5344CB8AC3E}">
        <p14:creationId xmlns:p14="http://schemas.microsoft.com/office/powerpoint/2010/main" val="291188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7AFD-9A02-2452-F805-662424B97C1F}"/>
              </a:ext>
            </a:extLst>
          </p:cNvPr>
          <p:cNvSpPr>
            <a:spLocks noGrp="1"/>
          </p:cNvSpPr>
          <p:nvPr>
            <p:ph type="title"/>
          </p:nvPr>
        </p:nvSpPr>
        <p:spPr/>
        <p:txBody>
          <a:bodyPr/>
          <a:lstStyle/>
          <a:p>
            <a:r>
              <a:rPr lang="en-US" dirty="0"/>
              <a:t>Energy Summary</a:t>
            </a:r>
          </a:p>
        </p:txBody>
      </p:sp>
      <p:sp>
        <p:nvSpPr>
          <p:cNvPr id="3" name="Content Placeholder 2">
            <a:extLst>
              <a:ext uri="{FF2B5EF4-FFF2-40B4-BE49-F238E27FC236}">
                <a16:creationId xmlns:a16="http://schemas.microsoft.com/office/drawing/2014/main" id="{75D039AC-9570-EE3A-E490-FC70A0F58269}"/>
              </a:ext>
            </a:extLst>
          </p:cNvPr>
          <p:cNvSpPr>
            <a:spLocks noGrp="1"/>
          </p:cNvSpPr>
          <p:nvPr>
            <p:ph idx="1"/>
          </p:nvPr>
        </p:nvSpPr>
        <p:spPr/>
        <p:txBody>
          <a:bodyPr/>
          <a:lstStyle/>
          <a:p>
            <a:r>
              <a:rPr lang="en-US" dirty="0"/>
              <a:t>Louder requires more energy</a:t>
            </a:r>
          </a:p>
          <a:p>
            <a:r>
              <a:rPr lang="en-US" dirty="0"/>
              <a:t>Deeper requires more energy</a:t>
            </a:r>
          </a:p>
          <a:p>
            <a:r>
              <a:rPr lang="en-US" dirty="0"/>
              <a:t>Bigger rooms require more energy</a:t>
            </a:r>
          </a:p>
          <a:p>
            <a:r>
              <a:rPr lang="en-US" dirty="0"/>
              <a:t>Rooms with greater damping (absorption) require more energy</a:t>
            </a:r>
          </a:p>
          <a:p>
            <a:endParaRPr lang="en-US" dirty="0"/>
          </a:p>
        </p:txBody>
      </p:sp>
    </p:spTree>
    <p:extLst>
      <p:ext uri="{BB962C8B-B14F-4D97-AF65-F5344CB8AC3E}">
        <p14:creationId xmlns:p14="http://schemas.microsoft.com/office/powerpoint/2010/main" val="706595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2F4E-744D-5FA7-F2A4-71FDF4866274}"/>
              </a:ext>
            </a:extLst>
          </p:cNvPr>
          <p:cNvSpPr>
            <a:spLocks noGrp="1"/>
          </p:cNvSpPr>
          <p:nvPr>
            <p:ph type="title"/>
          </p:nvPr>
        </p:nvSpPr>
        <p:spPr/>
        <p:txBody>
          <a:bodyPr/>
          <a:lstStyle/>
          <a:p>
            <a:r>
              <a:rPr lang="en-US" dirty="0"/>
              <a:t>Mechanics</a:t>
            </a:r>
          </a:p>
        </p:txBody>
      </p:sp>
      <p:sp>
        <p:nvSpPr>
          <p:cNvPr id="3" name="Content Placeholder 2">
            <a:extLst>
              <a:ext uri="{FF2B5EF4-FFF2-40B4-BE49-F238E27FC236}">
                <a16:creationId xmlns:a16="http://schemas.microsoft.com/office/drawing/2014/main" id="{C6EA879B-ADE1-BC4B-7F7B-F199D829938E}"/>
              </a:ext>
            </a:extLst>
          </p:cNvPr>
          <p:cNvSpPr>
            <a:spLocks noGrp="1"/>
          </p:cNvSpPr>
          <p:nvPr>
            <p:ph idx="1"/>
          </p:nvPr>
        </p:nvSpPr>
        <p:spPr>
          <a:xfrm>
            <a:off x="838200" y="1825625"/>
            <a:ext cx="5806040" cy="1777654"/>
          </a:xfrm>
        </p:spPr>
        <p:txBody>
          <a:bodyPr/>
          <a:lstStyle/>
          <a:p>
            <a:r>
              <a:rPr lang="en-US" dirty="0"/>
              <a:t>Two Speakers in Parallel</a:t>
            </a:r>
          </a:p>
          <a:p>
            <a:pPr lvl="1"/>
            <a:r>
              <a:rPr lang="en-US" dirty="0"/>
              <a:t>Impedance decreases</a:t>
            </a:r>
          </a:p>
          <a:p>
            <a:pPr lvl="1"/>
            <a:r>
              <a:rPr lang="en-US" dirty="0"/>
              <a:t>Volume increase from more flow through circuit</a:t>
            </a:r>
          </a:p>
        </p:txBody>
      </p:sp>
      <p:pic>
        <p:nvPicPr>
          <p:cNvPr id="5" name="Google Shape;98;p15">
            <a:extLst>
              <a:ext uri="{FF2B5EF4-FFF2-40B4-BE49-F238E27FC236}">
                <a16:creationId xmlns:a16="http://schemas.microsoft.com/office/drawing/2014/main" id="{E92C12FB-5494-DA39-C38F-CAF43384B15F}"/>
              </a:ext>
            </a:extLst>
          </p:cNvPr>
          <p:cNvPicPr preferRelativeResize="0"/>
          <p:nvPr/>
        </p:nvPicPr>
        <p:blipFill>
          <a:blip r:embed="rId2">
            <a:alphaModFix/>
          </a:blip>
          <a:stretch>
            <a:fillRect/>
          </a:stretch>
        </p:blipFill>
        <p:spPr>
          <a:xfrm>
            <a:off x="6644240" y="1976782"/>
            <a:ext cx="4709560" cy="3339001"/>
          </a:xfrm>
          <a:prstGeom prst="rect">
            <a:avLst/>
          </a:prstGeom>
          <a:noFill/>
          <a:ln>
            <a:noFill/>
          </a:ln>
        </p:spPr>
      </p:pic>
      <p:sp>
        <p:nvSpPr>
          <p:cNvPr id="6" name="Content Placeholder 2">
            <a:extLst>
              <a:ext uri="{FF2B5EF4-FFF2-40B4-BE49-F238E27FC236}">
                <a16:creationId xmlns:a16="http://schemas.microsoft.com/office/drawing/2014/main" id="{0103575A-26A5-D901-9A14-91409B368BCF}"/>
              </a:ext>
            </a:extLst>
          </p:cNvPr>
          <p:cNvSpPr txBox="1">
            <a:spLocks/>
          </p:cNvSpPr>
          <p:nvPr/>
        </p:nvSpPr>
        <p:spPr>
          <a:xfrm>
            <a:off x="838200" y="3719573"/>
            <a:ext cx="5806040" cy="17776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Speakers in Series</a:t>
            </a:r>
          </a:p>
          <a:p>
            <a:pPr lvl="1"/>
            <a:r>
              <a:rPr lang="en-US" dirty="0"/>
              <a:t>Impedance increases</a:t>
            </a:r>
          </a:p>
          <a:p>
            <a:pPr lvl="1"/>
            <a:r>
              <a:rPr lang="en-US" dirty="0"/>
              <a:t>Volume decrease due to voltage drop in circuit</a:t>
            </a:r>
          </a:p>
        </p:txBody>
      </p:sp>
    </p:spTree>
    <p:extLst>
      <p:ext uri="{BB962C8B-B14F-4D97-AF65-F5344CB8AC3E}">
        <p14:creationId xmlns:p14="http://schemas.microsoft.com/office/powerpoint/2010/main" val="3159950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9F35-F1E3-AD8D-E5B3-6B0EE1B7FA2A}"/>
              </a:ext>
            </a:extLst>
          </p:cNvPr>
          <p:cNvSpPr>
            <a:spLocks noGrp="1"/>
          </p:cNvSpPr>
          <p:nvPr>
            <p:ph type="title"/>
          </p:nvPr>
        </p:nvSpPr>
        <p:spPr/>
        <p:txBody>
          <a:bodyPr/>
          <a:lstStyle/>
          <a:p>
            <a:r>
              <a:rPr lang="en-US" dirty="0"/>
              <a:t>Suspension</a:t>
            </a:r>
          </a:p>
        </p:txBody>
      </p:sp>
      <p:sp>
        <p:nvSpPr>
          <p:cNvPr id="3" name="Content Placeholder 2">
            <a:extLst>
              <a:ext uri="{FF2B5EF4-FFF2-40B4-BE49-F238E27FC236}">
                <a16:creationId xmlns:a16="http://schemas.microsoft.com/office/drawing/2014/main" id="{D8AB8B4F-0AA7-F542-84ED-BDA889E7D877}"/>
              </a:ext>
            </a:extLst>
          </p:cNvPr>
          <p:cNvSpPr>
            <a:spLocks noGrp="1"/>
          </p:cNvSpPr>
          <p:nvPr>
            <p:ph idx="1"/>
          </p:nvPr>
        </p:nvSpPr>
        <p:spPr/>
        <p:txBody>
          <a:bodyPr/>
          <a:lstStyle/>
          <a:p>
            <a:r>
              <a:rPr lang="en-US" dirty="0"/>
              <a:t>Provides flexibility for diaphragm</a:t>
            </a:r>
          </a:p>
          <a:p>
            <a:pPr marL="0" indent="0">
              <a:buNone/>
            </a:pPr>
            <a:r>
              <a:rPr lang="en-US" dirty="0"/>
              <a:t>	to move back and forth</a:t>
            </a:r>
          </a:p>
        </p:txBody>
      </p:sp>
      <p:pic>
        <p:nvPicPr>
          <p:cNvPr id="4" name="Google Shape;104;p16">
            <a:extLst>
              <a:ext uri="{FF2B5EF4-FFF2-40B4-BE49-F238E27FC236}">
                <a16:creationId xmlns:a16="http://schemas.microsoft.com/office/drawing/2014/main" id="{049135EC-FC7F-AAEF-3E5E-50058F0018C0}"/>
              </a:ext>
            </a:extLst>
          </p:cNvPr>
          <p:cNvPicPr preferRelativeResize="0"/>
          <p:nvPr/>
        </p:nvPicPr>
        <p:blipFill>
          <a:blip r:embed="rId2">
            <a:alphaModFix/>
          </a:blip>
          <a:stretch>
            <a:fillRect/>
          </a:stretch>
        </p:blipFill>
        <p:spPr>
          <a:xfrm>
            <a:off x="6355465" y="0"/>
            <a:ext cx="5565000" cy="3339000"/>
          </a:xfrm>
          <a:prstGeom prst="rect">
            <a:avLst/>
          </a:prstGeom>
          <a:noFill/>
          <a:ln>
            <a:noFill/>
          </a:ln>
        </p:spPr>
      </p:pic>
      <p:pic>
        <p:nvPicPr>
          <p:cNvPr id="1026" name="Picture 2" descr="Speaker suspensions and magnets explained - Audiofanzine">
            <a:extLst>
              <a:ext uri="{FF2B5EF4-FFF2-40B4-BE49-F238E27FC236}">
                <a16:creationId xmlns:a16="http://schemas.microsoft.com/office/drawing/2014/main" id="{D90B5D38-4A61-C2DB-4A5C-B321A923C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26" y="2960482"/>
            <a:ext cx="6965974" cy="375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775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DCDC-5884-D788-C55B-590FF2734CBE}"/>
              </a:ext>
            </a:extLst>
          </p:cNvPr>
          <p:cNvSpPr>
            <a:spLocks noGrp="1"/>
          </p:cNvSpPr>
          <p:nvPr>
            <p:ph type="title"/>
          </p:nvPr>
        </p:nvSpPr>
        <p:spPr/>
        <p:txBody>
          <a:bodyPr/>
          <a:lstStyle/>
          <a:p>
            <a:r>
              <a:rPr lang="en-US" dirty="0"/>
              <a:t>The Motor</a:t>
            </a:r>
          </a:p>
        </p:txBody>
      </p:sp>
      <p:sp>
        <p:nvSpPr>
          <p:cNvPr id="3" name="Content Placeholder 2">
            <a:extLst>
              <a:ext uri="{FF2B5EF4-FFF2-40B4-BE49-F238E27FC236}">
                <a16:creationId xmlns:a16="http://schemas.microsoft.com/office/drawing/2014/main" id="{1B6F5D76-7A2B-1230-BD94-7589C1D1180A}"/>
              </a:ext>
            </a:extLst>
          </p:cNvPr>
          <p:cNvSpPr>
            <a:spLocks noGrp="1"/>
          </p:cNvSpPr>
          <p:nvPr>
            <p:ph idx="1"/>
          </p:nvPr>
        </p:nvSpPr>
        <p:spPr/>
        <p:txBody>
          <a:bodyPr/>
          <a:lstStyle/>
          <a:p>
            <a:r>
              <a:rPr lang="en-US" dirty="0"/>
              <a:t>Drives diaphragm movement</a:t>
            </a:r>
          </a:p>
        </p:txBody>
      </p:sp>
      <p:pic>
        <p:nvPicPr>
          <p:cNvPr id="4" name="Google Shape;110;p17">
            <a:extLst>
              <a:ext uri="{FF2B5EF4-FFF2-40B4-BE49-F238E27FC236}">
                <a16:creationId xmlns:a16="http://schemas.microsoft.com/office/drawing/2014/main" id="{351C5EEA-BA3A-39A9-7E58-DD5CD3C17A65}"/>
              </a:ext>
            </a:extLst>
          </p:cNvPr>
          <p:cNvPicPr preferRelativeResize="0"/>
          <p:nvPr/>
        </p:nvPicPr>
        <p:blipFill>
          <a:blip r:embed="rId2">
            <a:alphaModFix/>
          </a:blip>
          <a:stretch>
            <a:fillRect/>
          </a:stretch>
        </p:blipFill>
        <p:spPr>
          <a:xfrm>
            <a:off x="6123001" y="2137666"/>
            <a:ext cx="5230799" cy="3451800"/>
          </a:xfrm>
          <a:prstGeom prst="rect">
            <a:avLst/>
          </a:prstGeom>
          <a:noFill/>
          <a:ln>
            <a:noFill/>
          </a:ln>
        </p:spPr>
      </p:pic>
    </p:spTree>
    <p:extLst>
      <p:ext uri="{BB962C8B-B14F-4D97-AF65-F5344CB8AC3E}">
        <p14:creationId xmlns:p14="http://schemas.microsoft.com/office/powerpoint/2010/main" val="2338345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525-62F8-A8E2-3475-7EA0A43D1866}"/>
              </a:ext>
            </a:extLst>
          </p:cNvPr>
          <p:cNvSpPr>
            <a:spLocks noGrp="1"/>
          </p:cNvSpPr>
          <p:nvPr>
            <p:ph type="title"/>
          </p:nvPr>
        </p:nvSpPr>
        <p:spPr/>
        <p:txBody>
          <a:bodyPr/>
          <a:lstStyle/>
          <a:p>
            <a:r>
              <a:rPr lang="en-US" dirty="0"/>
              <a:t>Cone Material</a:t>
            </a:r>
          </a:p>
        </p:txBody>
      </p:sp>
      <p:sp>
        <p:nvSpPr>
          <p:cNvPr id="3" name="Content Placeholder 2">
            <a:extLst>
              <a:ext uri="{FF2B5EF4-FFF2-40B4-BE49-F238E27FC236}">
                <a16:creationId xmlns:a16="http://schemas.microsoft.com/office/drawing/2014/main" id="{5A65B7A7-A502-6A07-FC52-77EE510FF772}"/>
              </a:ext>
            </a:extLst>
          </p:cNvPr>
          <p:cNvSpPr>
            <a:spLocks noGrp="1"/>
          </p:cNvSpPr>
          <p:nvPr>
            <p:ph idx="1"/>
          </p:nvPr>
        </p:nvSpPr>
        <p:spPr/>
        <p:txBody>
          <a:bodyPr>
            <a:normAutofit fontScale="92500" lnSpcReduction="20000"/>
          </a:bodyPr>
          <a:lstStyle/>
          <a:p>
            <a:r>
              <a:rPr lang="en-US" dirty="0"/>
              <a:t>Paper</a:t>
            </a:r>
          </a:p>
          <a:p>
            <a:pPr lvl="1"/>
            <a:r>
              <a:rPr lang="en-US" dirty="0"/>
              <a:t>Lightweight and damping</a:t>
            </a:r>
          </a:p>
          <a:p>
            <a:endParaRPr lang="en-US" dirty="0"/>
          </a:p>
          <a:p>
            <a:r>
              <a:rPr lang="en-US" dirty="0"/>
              <a:t>Kevlar</a:t>
            </a:r>
          </a:p>
          <a:p>
            <a:pPr lvl="1"/>
            <a:r>
              <a:rPr lang="en-US" dirty="0"/>
              <a:t>High strength to weight ratio</a:t>
            </a:r>
          </a:p>
          <a:p>
            <a:endParaRPr lang="en-US" dirty="0"/>
          </a:p>
          <a:p>
            <a:r>
              <a:rPr lang="en-US" dirty="0"/>
              <a:t>Aluminum/Metal</a:t>
            </a:r>
          </a:p>
          <a:p>
            <a:pPr lvl="1"/>
            <a:r>
              <a:rPr lang="en-US" dirty="0"/>
              <a:t>High rigidity and low resonance and good transient response</a:t>
            </a:r>
          </a:p>
          <a:p>
            <a:endParaRPr lang="en-US" dirty="0"/>
          </a:p>
          <a:p>
            <a:r>
              <a:rPr lang="en-US" dirty="0"/>
              <a:t>Carbon Fiber</a:t>
            </a:r>
          </a:p>
          <a:p>
            <a:pPr lvl="1"/>
            <a:r>
              <a:rPr lang="en-US" dirty="0"/>
              <a:t>Lightweight and high stiffness</a:t>
            </a:r>
          </a:p>
        </p:txBody>
      </p:sp>
    </p:spTree>
    <p:extLst>
      <p:ext uri="{BB962C8B-B14F-4D97-AF65-F5344CB8AC3E}">
        <p14:creationId xmlns:p14="http://schemas.microsoft.com/office/powerpoint/2010/main" val="3422248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6: Tweeters</a:t>
            </a:r>
          </a:p>
        </p:txBody>
      </p:sp>
    </p:spTree>
    <p:extLst>
      <p:ext uri="{BB962C8B-B14F-4D97-AF65-F5344CB8AC3E}">
        <p14:creationId xmlns:p14="http://schemas.microsoft.com/office/powerpoint/2010/main" val="748300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525-62F8-A8E2-3475-7EA0A43D1866}"/>
              </a:ext>
            </a:extLst>
          </p:cNvPr>
          <p:cNvSpPr>
            <a:spLocks noGrp="1"/>
          </p:cNvSpPr>
          <p:nvPr>
            <p:ph type="title"/>
          </p:nvPr>
        </p:nvSpPr>
        <p:spPr/>
        <p:txBody>
          <a:bodyPr/>
          <a:lstStyle/>
          <a:p>
            <a:r>
              <a:rPr lang="en-US" dirty="0"/>
              <a:t>Voice Coil</a:t>
            </a:r>
          </a:p>
        </p:txBody>
      </p:sp>
      <p:sp>
        <p:nvSpPr>
          <p:cNvPr id="3" name="Content Placeholder 2">
            <a:extLst>
              <a:ext uri="{FF2B5EF4-FFF2-40B4-BE49-F238E27FC236}">
                <a16:creationId xmlns:a16="http://schemas.microsoft.com/office/drawing/2014/main" id="{5A65B7A7-A502-6A07-FC52-77EE510FF772}"/>
              </a:ext>
            </a:extLst>
          </p:cNvPr>
          <p:cNvSpPr>
            <a:spLocks noGrp="1"/>
          </p:cNvSpPr>
          <p:nvPr>
            <p:ph idx="1"/>
          </p:nvPr>
        </p:nvSpPr>
        <p:spPr>
          <a:xfrm>
            <a:off x="838200" y="1825625"/>
            <a:ext cx="6295931" cy="4351338"/>
          </a:xfrm>
        </p:spPr>
        <p:txBody>
          <a:bodyPr>
            <a:normAutofit/>
          </a:bodyPr>
          <a:lstStyle/>
          <a:p>
            <a:r>
              <a:rPr lang="en-US" sz="2200" dirty="0"/>
              <a:t>A winding of a wire, usually copper or aluminum that is wrapped around a former (bobbin) and then attached to the apex of a speaker cone</a:t>
            </a:r>
          </a:p>
          <a:p>
            <a:r>
              <a:rPr lang="en-US" sz="2200" dirty="0"/>
              <a:t>Produces a varying magnetic field, works against a magnet’s fixed magnetic field.</a:t>
            </a:r>
          </a:p>
          <a:p>
            <a:r>
              <a:rPr lang="en-US" sz="2200" dirty="0"/>
              <a:t>Forces move coil off center position. ○ Mechanical movement is (hopefully) analogous to electrical waveform supplied by the amplifier's output to the voice coil</a:t>
            </a:r>
          </a:p>
          <a:p>
            <a:r>
              <a:rPr lang="en-US" sz="2200" dirty="0"/>
              <a:t>Since the coil is attached to a diaphragm, the voice coil’s vibratory motion transmits to the diaphragm.</a:t>
            </a:r>
          </a:p>
        </p:txBody>
      </p:sp>
      <p:pic>
        <p:nvPicPr>
          <p:cNvPr id="5" name="Picture 4">
            <a:extLst>
              <a:ext uri="{FF2B5EF4-FFF2-40B4-BE49-F238E27FC236}">
                <a16:creationId xmlns:a16="http://schemas.microsoft.com/office/drawing/2014/main" id="{6278105D-E492-0F40-61B4-0EFC6ED171EA}"/>
              </a:ext>
            </a:extLst>
          </p:cNvPr>
          <p:cNvPicPr>
            <a:picLocks noChangeAspect="1"/>
          </p:cNvPicPr>
          <p:nvPr/>
        </p:nvPicPr>
        <p:blipFill>
          <a:blip r:embed="rId2"/>
          <a:stretch>
            <a:fillRect/>
          </a:stretch>
        </p:blipFill>
        <p:spPr>
          <a:xfrm>
            <a:off x="7635938" y="1429316"/>
            <a:ext cx="3257550" cy="4343400"/>
          </a:xfrm>
          <a:prstGeom prst="rect">
            <a:avLst/>
          </a:prstGeom>
        </p:spPr>
      </p:pic>
    </p:spTree>
    <p:extLst>
      <p:ext uri="{BB962C8B-B14F-4D97-AF65-F5344CB8AC3E}">
        <p14:creationId xmlns:p14="http://schemas.microsoft.com/office/powerpoint/2010/main" val="364189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525-62F8-A8E2-3475-7EA0A43D1866}"/>
              </a:ext>
            </a:extLst>
          </p:cNvPr>
          <p:cNvSpPr>
            <a:spLocks noGrp="1"/>
          </p:cNvSpPr>
          <p:nvPr>
            <p:ph type="title"/>
          </p:nvPr>
        </p:nvSpPr>
        <p:spPr/>
        <p:txBody>
          <a:bodyPr/>
          <a:lstStyle/>
          <a:p>
            <a:r>
              <a:rPr lang="en-US" dirty="0"/>
              <a:t>Voice Coil</a:t>
            </a:r>
          </a:p>
        </p:txBody>
      </p:sp>
      <p:sp>
        <p:nvSpPr>
          <p:cNvPr id="3" name="Content Placeholder 2">
            <a:extLst>
              <a:ext uri="{FF2B5EF4-FFF2-40B4-BE49-F238E27FC236}">
                <a16:creationId xmlns:a16="http://schemas.microsoft.com/office/drawing/2014/main" id="{5A65B7A7-A502-6A07-FC52-77EE510FF772}"/>
              </a:ext>
            </a:extLst>
          </p:cNvPr>
          <p:cNvSpPr>
            <a:spLocks noGrp="1"/>
          </p:cNvSpPr>
          <p:nvPr>
            <p:ph idx="1"/>
          </p:nvPr>
        </p:nvSpPr>
        <p:spPr>
          <a:xfrm>
            <a:off x="838200" y="1825625"/>
            <a:ext cx="6295931" cy="4351338"/>
          </a:xfrm>
        </p:spPr>
        <p:txBody>
          <a:bodyPr>
            <a:normAutofit/>
          </a:bodyPr>
          <a:lstStyle/>
          <a:p>
            <a:r>
              <a:rPr lang="en-US" sz="2200" dirty="0"/>
              <a:t>Passing too much current through the coil can cause it to overheat.</a:t>
            </a:r>
          </a:p>
          <a:p>
            <a:r>
              <a:rPr lang="en-US" sz="2200" dirty="0"/>
              <a:t>Ribbon-wire provides a higher packing density in the magnetic gap than coils wrapped with round wire.</a:t>
            </a:r>
          </a:p>
          <a:p>
            <a:r>
              <a:rPr lang="en-US" sz="2200" dirty="0"/>
              <a:t>Surface-sealed bobbin &amp; collar materials</a:t>
            </a:r>
          </a:p>
          <a:p>
            <a:r>
              <a:rPr lang="en-US" sz="2200" dirty="0"/>
              <a:t>Excessive input power at low frequencies can cause distortion and possibly mechanical damage</a:t>
            </a:r>
          </a:p>
        </p:txBody>
      </p:sp>
      <p:pic>
        <p:nvPicPr>
          <p:cNvPr id="6" name="Picture 5">
            <a:extLst>
              <a:ext uri="{FF2B5EF4-FFF2-40B4-BE49-F238E27FC236}">
                <a16:creationId xmlns:a16="http://schemas.microsoft.com/office/drawing/2014/main" id="{F63A3647-4DC9-27A3-66CD-44DB6E13A328}"/>
              </a:ext>
            </a:extLst>
          </p:cNvPr>
          <p:cNvPicPr>
            <a:picLocks noChangeAspect="1"/>
          </p:cNvPicPr>
          <p:nvPr/>
        </p:nvPicPr>
        <p:blipFill>
          <a:blip r:embed="rId2"/>
          <a:stretch>
            <a:fillRect/>
          </a:stretch>
        </p:blipFill>
        <p:spPr>
          <a:xfrm>
            <a:off x="7715721" y="2049336"/>
            <a:ext cx="4057650" cy="2886075"/>
          </a:xfrm>
          <a:prstGeom prst="rect">
            <a:avLst/>
          </a:prstGeom>
        </p:spPr>
      </p:pic>
    </p:spTree>
    <p:extLst>
      <p:ext uri="{BB962C8B-B14F-4D97-AF65-F5344CB8AC3E}">
        <p14:creationId xmlns:p14="http://schemas.microsoft.com/office/powerpoint/2010/main" val="1638113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525-62F8-A8E2-3475-7EA0A43D1866}"/>
              </a:ext>
            </a:extLst>
          </p:cNvPr>
          <p:cNvSpPr>
            <a:spLocks noGrp="1"/>
          </p:cNvSpPr>
          <p:nvPr>
            <p:ph type="title"/>
          </p:nvPr>
        </p:nvSpPr>
        <p:spPr/>
        <p:txBody>
          <a:bodyPr/>
          <a:lstStyle/>
          <a:p>
            <a:r>
              <a:rPr lang="en-US" dirty="0"/>
              <a:t>Diaphragm Materials</a:t>
            </a:r>
          </a:p>
        </p:txBody>
      </p:sp>
      <p:sp>
        <p:nvSpPr>
          <p:cNvPr id="3" name="Content Placeholder 2">
            <a:extLst>
              <a:ext uri="{FF2B5EF4-FFF2-40B4-BE49-F238E27FC236}">
                <a16:creationId xmlns:a16="http://schemas.microsoft.com/office/drawing/2014/main" id="{5A65B7A7-A502-6A07-FC52-77EE510FF772}"/>
              </a:ext>
            </a:extLst>
          </p:cNvPr>
          <p:cNvSpPr>
            <a:spLocks noGrp="1"/>
          </p:cNvSpPr>
          <p:nvPr>
            <p:ph idx="1"/>
          </p:nvPr>
        </p:nvSpPr>
        <p:spPr>
          <a:xfrm>
            <a:off x="838200" y="1825625"/>
            <a:ext cx="6295931" cy="4351338"/>
          </a:xfrm>
        </p:spPr>
        <p:txBody>
          <a:bodyPr>
            <a:normAutofit/>
          </a:bodyPr>
          <a:lstStyle/>
          <a:p>
            <a:r>
              <a:rPr lang="en-US" sz="2200" dirty="0"/>
              <a:t>Tweeter materials are usually more rigid and thin to produce higher frequencies.</a:t>
            </a:r>
          </a:p>
          <a:p>
            <a:r>
              <a:rPr lang="en-US" sz="2200" dirty="0"/>
              <a:t>Warm or Detailed</a:t>
            </a:r>
          </a:p>
          <a:p>
            <a:r>
              <a:rPr lang="en-US" sz="2200" dirty="0"/>
              <a:t>Don’t want ringing so need well-damped material</a:t>
            </a:r>
          </a:p>
        </p:txBody>
      </p:sp>
      <p:pic>
        <p:nvPicPr>
          <p:cNvPr id="5" name="Picture 4">
            <a:extLst>
              <a:ext uri="{FF2B5EF4-FFF2-40B4-BE49-F238E27FC236}">
                <a16:creationId xmlns:a16="http://schemas.microsoft.com/office/drawing/2014/main" id="{A8944522-7874-6969-662F-9142003CA492}"/>
              </a:ext>
            </a:extLst>
          </p:cNvPr>
          <p:cNvPicPr>
            <a:picLocks noChangeAspect="1"/>
          </p:cNvPicPr>
          <p:nvPr/>
        </p:nvPicPr>
        <p:blipFill>
          <a:blip r:embed="rId2"/>
          <a:stretch>
            <a:fillRect/>
          </a:stretch>
        </p:blipFill>
        <p:spPr>
          <a:xfrm>
            <a:off x="8227289" y="1409700"/>
            <a:ext cx="3324225" cy="4038600"/>
          </a:xfrm>
          <a:prstGeom prst="rect">
            <a:avLst/>
          </a:prstGeom>
        </p:spPr>
      </p:pic>
    </p:spTree>
    <p:extLst>
      <p:ext uri="{BB962C8B-B14F-4D97-AF65-F5344CB8AC3E}">
        <p14:creationId xmlns:p14="http://schemas.microsoft.com/office/powerpoint/2010/main" val="2729665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80E-D820-AB5C-8D77-2B6B9378C125}"/>
              </a:ext>
            </a:extLst>
          </p:cNvPr>
          <p:cNvSpPr>
            <a:spLocks noGrp="1"/>
          </p:cNvSpPr>
          <p:nvPr>
            <p:ph type="title"/>
          </p:nvPr>
        </p:nvSpPr>
        <p:spPr/>
        <p:txBody>
          <a:bodyPr/>
          <a:lstStyle/>
          <a:p>
            <a:r>
              <a:rPr lang="en-US" dirty="0"/>
              <a:t>What makes a good tweeter?</a:t>
            </a:r>
          </a:p>
        </p:txBody>
      </p:sp>
      <p:sp>
        <p:nvSpPr>
          <p:cNvPr id="3" name="Content Placeholder 2">
            <a:extLst>
              <a:ext uri="{FF2B5EF4-FFF2-40B4-BE49-F238E27FC236}">
                <a16:creationId xmlns:a16="http://schemas.microsoft.com/office/drawing/2014/main" id="{D2D511B0-819F-6AF5-EAE7-24170A26F97C}"/>
              </a:ext>
            </a:extLst>
          </p:cNvPr>
          <p:cNvSpPr>
            <a:spLocks noGrp="1"/>
          </p:cNvSpPr>
          <p:nvPr>
            <p:ph idx="1"/>
          </p:nvPr>
        </p:nvSpPr>
        <p:spPr/>
        <p:txBody>
          <a:bodyPr>
            <a:normAutofit/>
          </a:bodyPr>
          <a:lstStyle/>
          <a:p>
            <a:r>
              <a:rPr lang="en-US" sz="2200" dirty="0"/>
              <a:t>Light &amp; stiff</a:t>
            </a:r>
          </a:p>
          <a:p>
            <a:r>
              <a:rPr lang="en-US" sz="2200" dirty="0"/>
              <a:t>Good dampening</a:t>
            </a:r>
          </a:p>
        </p:txBody>
      </p:sp>
      <p:pic>
        <p:nvPicPr>
          <p:cNvPr id="5" name="Picture 4">
            <a:extLst>
              <a:ext uri="{FF2B5EF4-FFF2-40B4-BE49-F238E27FC236}">
                <a16:creationId xmlns:a16="http://schemas.microsoft.com/office/drawing/2014/main" id="{A8E0BE8F-C2F1-4CE9-6D8F-EC8E92CB5EE6}"/>
              </a:ext>
            </a:extLst>
          </p:cNvPr>
          <p:cNvPicPr>
            <a:picLocks noChangeAspect="1"/>
          </p:cNvPicPr>
          <p:nvPr/>
        </p:nvPicPr>
        <p:blipFill>
          <a:blip r:embed="rId2"/>
          <a:stretch>
            <a:fillRect/>
          </a:stretch>
        </p:blipFill>
        <p:spPr>
          <a:xfrm>
            <a:off x="7086600" y="1495143"/>
            <a:ext cx="4267200" cy="4610100"/>
          </a:xfrm>
          <a:prstGeom prst="rect">
            <a:avLst/>
          </a:prstGeom>
        </p:spPr>
      </p:pic>
    </p:spTree>
    <p:extLst>
      <p:ext uri="{BB962C8B-B14F-4D97-AF65-F5344CB8AC3E}">
        <p14:creationId xmlns:p14="http://schemas.microsoft.com/office/powerpoint/2010/main" val="1116831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7: Crossovers</a:t>
            </a:r>
          </a:p>
        </p:txBody>
      </p:sp>
    </p:spTree>
    <p:extLst>
      <p:ext uri="{BB962C8B-B14F-4D97-AF65-F5344CB8AC3E}">
        <p14:creationId xmlns:p14="http://schemas.microsoft.com/office/powerpoint/2010/main" val="364392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2: Acoustics</a:t>
            </a:r>
          </a:p>
        </p:txBody>
      </p:sp>
      <p:sp>
        <p:nvSpPr>
          <p:cNvPr id="3" name="Subtitle 2">
            <a:extLst>
              <a:ext uri="{FF2B5EF4-FFF2-40B4-BE49-F238E27FC236}">
                <a16:creationId xmlns:a16="http://schemas.microsoft.com/office/drawing/2014/main" id="{96F8622A-3E83-0832-2EA5-C3DF2127857B}"/>
              </a:ext>
            </a:extLst>
          </p:cNvPr>
          <p:cNvSpPr>
            <a:spLocks noGrp="1"/>
          </p:cNvSpPr>
          <p:nvPr>
            <p:ph type="subTitle" idx="1"/>
          </p:nvPr>
        </p:nvSpPr>
        <p:spPr/>
        <p:txBody>
          <a:bodyPr/>
          <a:lstStyle/>
          <a:p>
            <a:r>
              <a:rPr lang="en-US" dirty="0"/>
              <a:t>Physics of Sound</a:t>
            </a:r>
          </a:p>
        </p:txBody>
      </p:sp>
    </p:spTree>
    <p:extLst>
      <p:ext uri="{BB962C8B-B14F-4D97-AF65-F5344CB8AC3E}">
        <p14:creationId xmlns:p14="http://schemas.microsoft.com/office/powerpoint/2010/main" val="2895041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80E-D820-AB5C-8D77-2B6B9378C125}"/>
              </a:ext>
            </a:extLst>
          </p:cNvPr>
          <p:cNvSpPr>
            <a:spLocks noGrp="1"/>
          </p:cNvSpPr>
          <p:nvPr>
            <p:ph type="title"/>
          </p:nvPr>
        </p:nvSpPr>
        <p:spPr/>
        <p:txBody>
          <a:bodyPr/>
          <a:lstStyle/>
          <a:p>
            <a:r>
              <a:rPr lang="en-US" dirty="0"/>
              <a:t>What is a crossover?</a:t>
            </a:r>
          </a:p>
        </p:txBody>
      </p:sp>
      <p:sp>
        <p:nvSpPr>
          <p:cNvPr id="3" name="Content Placeholder 2">
            <a:extLst>
              <a:ext uri="{FF2B5EF4-FFF2-40B4-BE49-F238E27FC236}">
                <a16:creationId xmlns:a16="http://schemas.microsoft.com/office/drawing/2014/main" id="{D2D511B0-819F-6AF5-EAE7-24170A26F97C}"/>
              </a:ext>
            </a:extLst>
          </p:cNvPr>
          <p:cNvSpPr>
            <a:spLocks noGrp="1"/>
          </p:cNvSpPr>
          <p:nvPr>
            <p:ph idx="1"/>
          </p:nvPr>
        </p:nvSpPr>
        <p:spPr/>
        <p:txBody>
          <a:bodyPr>
            <a:normAutofit/>
          </a:bodyPr>
          <a:lstStyle/>
          <a:p>
            <a:r>
              <a:rPr lang="en-US" sz="2200" dirty="0"/>
              <a:t>The process of splitting an audio signal and sending specific filtered frequencies to multiple speakers that will more efficiently handle the frequency range sent.</a:t>
            </a:r>
          </a:p>
          <a:p>
            <a:endParaRPr lang="en-US" sz="2200" dirty="0"/>
          </a:p>
          <a:p>
            <a:r>
              <a:rPr lang="en-US" sz="2200" dirty="0"/>
              <a:t>Passive or Active</a:t>
            </a:r>
          </a:p>
          <a:p>
            <a:pPr lvl="1"/>
            <a:r>
              <a:rPr lang="en-US" sz="1800" dirty="0"/>
              <a:t>Passive does not require power</a:t>
            </a:r>
          </a:p>
          <a:p>
            <a:pPr lvl="1"/>
            <a:r>
              <a:rPr lang="en-US" sz="1800" dirty="0"/>
              <a:t>Requires power from amplifier</a:t>
            </a:r>
          </a:p>
          <a:p>
            <a:endParaRPr lang="en-US" sz="2200" dirty="0"/>
          </a:p>
          <a:p>
            <a:r>
              <a:rPr lang="en-US" sz="2200" dirty="0"/>
              <a:t>Contains filters that direct low, mid, and high frequencies to specific outputs.</a:t>
            </a:r>
          </a:p>
          <a:p>
            <a:pPr lvl="1"/>
            <a:r>
              <a:rPr lang="en-US" sz="1800" dirty="0"/>
              <a:t>Sub</a:t>
            </a:r>
          </a:p>
          <a:p>
            <a:pPr lvl="1"/>
            <a:r>
              <a:rPr lang="en-US" sz="1800" dirty="0"/>
              <a:t>Woofer</a:t>
            </a:r>
          </a:p>
          <a:p>
            <a:pPr lvl="1"/>
            <a:r>
              <a:rPr lang="en-US" sz="1800" dirty="0"/>
              <a:t>Tweeter</a:t>
            </a:r>
          </a:p>
        </p:txBody>
      </p:sp>
    </p:spTree>
    <p:extLst>
      <p:ext uri="{BB962C8B-B14F-4D97-AF65-F5344CB8AC3E}">
        <p14:creationId xmlns:p14="http://schemas.microsoft.com/office/powerpoint/2010/main" val="312462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80E-D820-AB5C-8D77-2B6B9378C125}"/>
              </a:ext>
            </a:extLst>
          </p:cNvPr>
          <p:cNvSpPr>
            <a:spLocks noGrp="1"/>
          </p:cNvSpPr>
          <p:nvPr>
            <p:ph type="title"/>
          </p:nvPr>
        </p:nvSpPr>
        <p:spPr/>
        <p:txBody>
          <a:bodyPr/>
          <a:lstStyle/>
          <a:p>
            <a:r>
              <a:rPr lang="en-US" sz="4400" dirty="0"/>
              <a:t>Capacitors, Inductors &amp; Resistors</a:t>
            </a:r>
            <a:endParaRPr lang="en-US" dirty="0"/>
          </a:p>
        </p:txBody>
      </p:sp>
      <p:sp>
        <p:nvSpPr>
          <p:cNvPr id="3" name="Content Placeholder 2">
            <a:extLst>
              <a:ext uri="{FF2B5EF4-FFF2-40B4-BE49-F238E27FC236}">
                <a16:creationId xmlns:a16="http://schemas.microsoft.com/office/drawing/2014/main" id="{D2D511B0-819F-6AF5-EAE7-24170A26F97C}"/>
              </a:ext>
            </a:extLst>
          </p:cNvPr>
          <p:cNvSpPr>
            <a:spLocks noGrp="1"/>
          </p:cNvSpPr>
          <p:nvPr>
            <p:ph idx="1"/>
          </p:nvPr>
        </p:nvSpPr>
        <p:spPr/>
        <p:txBody>
          <a:bodyPr>
            <a:normAutofit/>
          </a:bodyPr>
          <a:lstStyle/>
          <a:p>
            <a:r>
              <a:rPr lang="en-US" sz="2200" dirty="0"/>
              <a:t>Capacitor: High Pass Filter</a:t>
            </a:r>
          </a:p>
          <a:p>
            <a:r>
              <a:rPr lang="en-US" sz="2200" dirty="0"/>
              <a:t>Inductor: Low Pass Filter</a:t>
            </a:r>
          </a:p>
          <a:p>
            <a:r>
              <a:rPr lang="en-US" sz="2200" dirty="0"/>
              <a:t>Resistor: Balances output level across all drivers. (Controls Impedance)</a:t>
            </a:r>
          </a:p>
          <a:p>
            <a:endParaRPr lang="en-US" sz="2200" dirty="0"/>
          </a:p>
          <a:p>
            <a:endParaRPr lang="en-US" sz="2200" dirty="0"/>
          </a:p>
        </p:txBody>
      </p:sp>
      <p:pic>
        <p:nvPicPr>
          <p:cNvPr id="4" name="Picture 3" descr="A collage of different components&#10;&#10;Description automatically generated">
            <a:extLst>
              <a:ext uri="{FF2B5EF4-FFF2-40B4-BE49-F238E27FC236}">
                <a16:creationId xmlns:a16="http://schemas.microsoft.com/office/drawing/2014/main" id="{ADD3CE97-A44A-8E24-C148-CE52DE05A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996" y="3279807"/>
            <a:ext cx="5285755" cy="3578193"/>
          </a:xfrm>
          <a:prstGeom prst="rect">
            <a:avLst/>
          </a:prstGeom>
        </p:spPr>
      </p:pic>
      <p:pic>
        <p:nvPicPr>
          <p:cNvPr id="5" name="Picture 4" descr="A diagram of a band pass&#10;&#10;Description automatically generated">
            <a:extLst>
              <a:ext uri="{FF2B5EF4-FFF2-40B4-BE49-F238E27FC236}">
                <a16:creationId xmlns:a16="http://schemas.microsoft.com/office/drawing/2014/main" id="{68363B3E-4F79-CD9B-2E90-0070D7A73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799" y="3429000"/>
            <a:ext cx="4314247" cy="3149218"/>
          </a:xfrm>
          <a:prstGeom prst="rect">
            <a:avLst/>
          </a:prstGeom>
        </p:spPr>
      </p:pic>
    </p:spTree>
    <p:extLst>
      <p:ext uri="{BB962C8B-B14F-4D97-AF65-F5344CB8AC3E}">
        <p14:creationId xmlns:p14="http://schemas.microsoft.com/office/powerpoint/2010/main" val="2252474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40A0-8B2E-CF59-E19C-A392613DEB40}"/>
              </a:ext>
            </a:extLst>
          </p:cNvPr>
          <p:cNvSpPr>
            <a:spLocks noGrp="1"/>
          </p:cNvSpPr>
          <p:nvPr>
            <p:ph type="title"/>
          </p:nvPr>
        </p:nvSpPr>
        <p:spPr/>
        <p:txBody>
          <a:bodyPr/>
          <a:lstStyle/>
          <a:p>
            <a:r>
              <a:rPr lang="en-US" dirty="0"/>
              <a:t>Order of Crossover 1</a:t>
            </a:r>
            <a:r>
              <a:rPr lang="en-US" baseline="30000" dirty="0"/>
              <a:t>st</a:t>
            </a:r>
            <a:r>
              <a:rPr lang="en-US" dirty="0"/>
              <a:t> – 4th</a:t>
            </a:r>
          </a:p>
        </p:txBody>
      </p:sp>
      <p:sp>
        <p:nvSpPr>
          <p:cNvPr id="3" name="Content Placeholder 2">
            <a:extLst>
              <a:ext uri="{FF2B5EF4-FFF2-40B4-BE49-F238E27FC236}">
                <a16:creationId xmlns:a16="http://schemas.microsoft.com/office/drawing/2014/main" id="{65632970-CFB3-6429-AC11-7F8E844CE10F}"/>
              </a:ext>
            </a:extLst>
          </p:cNvPr>
          <p:cNvSpPr>
            <a:spLocks noGrp="1"/>
          </p:cNvSpPr>
          <p:nvPr>
            <p:ph idx="1"/>
          </p:nvPr>
        </p:nvSpPr>
        <p:spPr/>
        <p:txBody>
          <a:bodyPr/>
          <a:lstStyle/>
          <a:p>
            <a:pPr marL="0" indent="0" algn="l">
              <a:buNone/>
            </a:pPr>
            <a:r>
              <a:rPr lang="en-US" sz="2200" b="1" i="0" dirty="0">
                <a:solidFill>
                  <a:srgbClr val="111111"/>
                </a:solidFill>
                <a:effectLst/>
                <a:latin typeface="+mj-lt"/>
              </a:rPr>
              <a:t>First-order (6 dB/octave)</a:t>
            </a:r>
            <a:r>
              <a:rPr lang="en-US" sz="2200" b="0" i="0" dirty="0">
                <a:solidFill>
                  <a:srgbClr val="111111"/>
                </a:solidFill>
                <a:effectLst/>
                <a:latin typeface="+mj-lt"/>
              </a:rPr>
              <a:t>: Gradually attenuating frequencies beyond the crossover point. </a:t>
            </a:r>
          </a:p>
          <a:p>
            <a:pPr marL="0" indent="0" algn="l">
              <a:buNone/>
            </a:pPr>
            <a:r>
              <a:rPr lang="en-US" sz="2200" b="1" i="0" dirty="0">
                <a:solidFill>
                  <a:srgbClr val="111111"/>
                </a:solidFill>
                <a:effectLst/>
                <a:latin typeface="+mj-lt"/>
              </a:rPr>
              <a:t>Second-order (12 dB/octave)</a:t>
            </a:r>
            <a:r>
              <a:rPr lang="en-US" sz="2200" b="0" i="0" dirty="0">
                <a:solidFill>
                  <a:srgbClr val="111111"/>
                </a:solidFill>
                <a:effectLst/>
                <a:latin typeface="+mj-lt"/>
              </a:rPr>
              <a:t>: Steeper slope, providing better separation between frequency ranges</a:t>
            </a:r>
          </a:p>
          <a:p>
            <a:pPr marL="0" indent="0" algn="l">
              <a:buNone/>
            </a:pPr>
            <a:r>
              <a:rPr lang="en-US" sz="2200" b="1" dirty="0">
                <a:solidFill>
                  <a:srgbClr val="111111"/>
                </a:solidFill>
                <a:latin typeface="+mj-lt"/>
              </a:rPr>
              <a:t>T</a:t>
            </a:r>
            <a:r>
              <a:rPr lang="en-US" sz="2200" b="1" i="0" dirty="0">
                <a:solidFill>
                  <a:srgbClr val="111111"/>
                </a:solidFill>
                <a:effectLst/>
                <a:latin typeface="+mj-lt"/>
              </a:rPr>
              <a:t>hird-order (18 dB/octave)</a:t>
            </a:r>
            <a:r>
              <a:rPr lang="en-US" sz="2200" b="0" i="0" dirty="0">
                <a:solidFill>
                  <a:srgbClr val="111111"/>
                </a:solidFill>
                <a:effectLst/>
                <a:latin typeface="+mj-lt"/>
              </a:rPr>
              <a:t>: Even steeper than the second-order. ensures more distinct separation between drivers</a:t>
            </a:r>
          </a:p>
          <a:p>
            <a:pPr marL="0" indent="0" algn="l">
              <a:buNone/>
            </a:pPr>
            <a:r>
              <a:rPr lang="en-US" sz="2200" b="1" i="0" dirty="0">
                <a:solidFill>
                  <a:srgbClr val="111111"/>
                </a:solidFill>
                <a:effectLst/>
                <a:latin typeface="+mj-lt"/>
              </a:rPr>
              <a:t>Fourth-order (24 dB/octave)</a:t>
            </a:r>
            <a:r>
              <a:rPr lang="en-US" sz="2200" b="0" i="0" dirty="0">
                <a:solidFill>
                  <a:srgbClr val="111111"/>
                </a:solidFill>
                <a:effectLst/>
                <a:latin typeface="+mj-lt"/>
              </a:rPr>
              <a:t>: Sharpest slope, allowing precise control over the frequency response</a:t>
            </a:r>
          </a:p>
          <a:p>
            <a:endParaRPr lang="en-US" dirty="0"/>
          </a:p>
        </p:txBody>
      </p:sp>
      <p:pic>
        <p:nvPicPr>
          <p:cNvPr id="4" name="Content Placeholder 3" descr="3 Way Crossover Design Example">
            <a:extLst>
              <a:ext uri="{FF2B5EF4-FFF2-40B4-BE49-F238E27FC236}">
                <a16:creationId xmlns:a16="http://schemas.microsoft.com/office/drawing/2014/main" id="{AEDDD18B-04E7-73B9-FAF3-FBD69B346689}"/>
              </a:ext>
            </a:extLst>
          </p:cNvPr>
          <p:cNvPicPr>
            <a:picLocks noChangeAspect="1"/>
          </p:cNvPicPr>
          <p:nvPr/>
        </p:nvPicPr>
        <p:blipFill>
          <a:blip r:embed="rId2"/>
          <a:stretch>
            <a:fillRect/>
          </a:stretch>
        </p:blipFill>
        <p:spPr>
          <a:xfrm>
            <a:off x="448010" y="4463018"/>
            <a:ext cx="2400260" cy="2295394"/>
          </a:xfrm>
          <a:prstGeom prst="rect">
            <a:avLst/>
          </a:prstGeom>
        </p:spPr>
      </p:pic>
      <p:pic>
        <p:nvPicPr>
          <p:cNvPr id="5" name="Content Placeholder 3" descr="A diagram of a speaker&#10;&#10;Description automatically generated">
            <a:extLst>
              <a:ext uri="{FF2B5EF4-FFF2-40B4-BE49-F238E27FC236}">
                <a16:creationId xmlns:a16="http://schemas.microsoft.com/office/drawing/2014/main" id="{2D998BCF-0E7E-5837-47BB-A955B3CA6758}"/>
              </a:ext>
            </a:extLst>
          </p:cNvPr>
          <p:cNvPicPr>
            <a:picLocks noChangeAspect="1"/>
          </p:cNvPicPr>
          <p:nvPr/>
        </p:nvPicPr>
        <p:blipFill rotWithShape="1">
          <a:blip r:embed="rId3"/>
          <a:srcRect l="9877" r="12992" b="-2"/>
          <a:stretch/>
        </p:blipFill>
        <p:spPr>
          <a:xfrm>
            <a:off x="3126291" y="4326489"/>
            <a:ext cx="1907944" cy="2537118"/>
          </a:xfrm>
          <a:prstGeom prst="rect">
            <a:avLst/>
          </a:prstGeom>
        </p:spPr>
      </p:pic>
      <p:pic>
        <p:nvPicPr>
          <p:cNvPr id="6" name="Content Placeholder 3" descr="3rd Order / 18 db Butterworth Crossover Table">
            <a:extLst>
              <a:ext uri="{FF2B5EF4-FFF2-40B4-BE49-F238E27FC236}">
                <a16:creationId xmlns:a16="http://schemas.microsoft.com/office/drawing/2014/main" id="{C94EED41-63EA-380F-10B3-C92B8BAA540F}"/>
              </a:ext>
            </a:extLst>
          </p:cNvPr>
          <p:cNvPicPr>
            <a:picLocks noChangeAspect="1"/>
          </p:cNvPicPr>
          <p:nvPr/>
        </p:nvPicPr>
        <p:blipFill>
          <a:blip r:embed="rId4"/>
          <a:stretch>
            <a:fillRect/>
          </a:stretch>
        </p:blipFill>
        <p:spPr>
          <a:xfrm>
            <a:off x="5517040" y="4777272"/>
            <a:ext cx="1960821" cy="1981140"/>
          </a:xfrm>
          <a:prstGeom prst="rect">
            <a:avLst/>
          </a:prstGeom>
        </p:spPr>
      </p:pic>
      <p:pic>
        <p:nvPicPr>
          <p:cNvPr id="7" name="Content Placeholder 3" descr="Passive crossover schematic - most types - Audio Judgement">
            <a:extLst>
              <a:ext uri="{FF2B5EF4-FFF2-40B4-BE49-F238E27FC236}">
                <a16:creationId xmlns:a16="http://schemas.microsoft.com/office/drawing/2014/main" id="{938CE066-6692-7E38-8C88-5089DC85A88B}"/>
              </a:ext>
            </a:extLst>
          </p:cNvPr>
          <p:cNvPicPr>
            <a:picLocks noChangeAspect="1"/>
          </p:cNvPicPr>
          <p:nvPr/>
        </p:nvPicPr>
        <p:blipFill>
          <a:blip r:embed="rId5"/>
          <a:stretch>
            <a:fillRect/>
          </a:stretch>
        </p:blipFill>
        <p:spPr>
          <a:xfrm>
            <a:off x="7847863" y="4919082"/>
            <a:ext cx="3233370" cy="1697519"/>
          </a:xfrm>
          <a:prstGeom prst="rect">
            <a:avLst/>
          </a:prstGeom>
        </p:spPr>
      </p:pic>
    </p:spTree>
    <p:extLst>
      <p:ext uri="{BB962C8B-B14F-4D97-AF65-F5344CB8AC3E}">
        <p14:creationId xmlns:p14="http://schemas.microsoft.com/office/powerpoint/2010/main" val="1817146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80E-D820-AB5C-8D77-2B6B9378C125}"/>
              </a:ext>
            </a:extLst>
          </p:cNvPr>
          <p:cNvSpPr>
            <a:spLocks noGrp="1"/>
          </p:cNvSpPr>
          <p:nvPr>
            <p:ph type="title"/>
          </p:nvPr>
        </p:nvSpPr>
        <p:spPr/>
        <p:txBody>
          <a:bodyPr/>
          <a:lstStyle/>
          <a:p>
            <a:r>
              <a:rPr lang="en-US" sz="4400" dirty="0"/>
              <a:t>Types of Crossovers</a:t>
            </a:r>
            <a:endParaRPr lang="en-US" dirty="0"/>
          </a:p>
        </p:txBody>
      </p:sp>
      <p:sp>
        <p:nvSpPr>
          <p:cNvPr id="3" name="Content Placeholder 2">
            <a:extLst>
              <a:ext uri="{FF2B5EF4-FFF2-40B4-BE49-F238E27FC236}">
                <a16:creationId xmlns:a16="http://schemas.microsoft.com/office/drawing/2014/main" id="{D2D511B0-819F-6AF5-EAE7-24170A26F97C}"/>
              </a:ext>
            </a:extLst>
          </p:cNvPr>
          <p:cNvSpPr>
            <a:spLocks noGrp="1"/>
          </p:cNvSpPr>
          <p:nvPr>
            <p:ph idx="1"/>
          </p:nvPr>
        </p:nvSpPr>
        <p:spPr/>
        <p:txBody>
          <a:bodyPr>
            <a:normAutofit/>
          </a:bodyPr>
          <a:lstStyle/>
          <a:p>
            <a:r>
              <a:rPr lang="en-US" sz="2400" dirty="0" err="1"/>
              <a:t>Linkwitz</a:t>
            </a:r>
            <a:r>
              <a:rPr lang="en-US" sz="2400" dirty="0"/>
              <a:t>-Riley: Combo of 2 </a:t>
            </a:r>
            <a:r>
              <a:rPr lang="en-US" sz="2400" dirty="0" err="1"/>
              <a:t>butterworth</a:t>
            </a:r>
            <a:r>
              <a:rPr lang="en-US" sz="2400" dirty="0"/>
              <a:t> filters, no 3dB peak.</a:t>
            </a:r>
          </a:p>
          <a:p>
            <a:r>
              <a:rPr lang="en-US" sz="2200" dirty="0"/>
              <a:t>Butterworth: Digital, 3dB peak at crossover point.</a:t>
            </a:r>
          </a:p>
          <a:p>
            <a:endParaRPr lang="en-US" sz="2200" dirty="0"/>
          </a:p>
          <a:p>
            <a:endParaRPr lang="en-US" sz="2200" dirty="0"/>
          </a:p>
        </p:txBody>
      </p:sp>
      <p:pic>
        <p:nvPicPr>
          <p:cNvPr id="6" name="Picture 5" descr="A diagram of a low pass butterworth&#10;&#10;Description automatically generated">
            <a:extLst>
              <a:ext uri="{FF2B5EF4-FFF2-40B4-BE49-F238E27FC236}">
                <a16:creationId xmlns:a16="http://schemas.microsoft.com/office/drawing/2014/main" id="{530A21D1-5D5E-4D1B-1D68-749651742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518" y="2668039"/>
            <a:ext cx="5458968" cy="3643861"/>
          </a:xfrm>
          <a:prstGeom prst="rect">
            <a:avLst/>
          </a:prstGeom>
        </p:spPr>
      </p:pic>
      <p:pic>
        <p:nvPicPr>
          <p:cNvPr id="7" name="Picture 6" descr="A black electronic device with a blue panel and green buttons&#10;&#10;Description automatically generated">
            <a:extLst>
              <a:ext uri="{FF2B5EF4-FFF2-40B4-BE49-F238E27FC236}">
                <a16:creationId xmlns:a16="http://schemas.microsoft.com/office/drawing/2014/main" id="{BDC05DC0-D112-6CF3-FF94-E110F9E6C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74" y="2969052"/>
            <a:ext cx="5458968" cy="3275380"/>
          </a:xfrm>
          <a:prstGeom prst="rect">
            <a:avLst/>
          </a:prstGeom>
        </p:spPr>
      </p:pic>
    </p:spTree>
    <p:extLst>
      <p:ext uri="{BB962C8B-B14F-4D97-AF65-F5344CB8AC3E}">
        <p14:creationId xmlns:p14="http://schemas.microsoft.com/office/powerpoint/2010/main" val="1582922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8: Cabinet Design</a:t>
            </a:r>
          </a:p>
        </p:txBody>
      </p:sp>
    </p:spTree>
    <p:extLst>
      <p:ext uri="{BB962C8B-B14F-4D97-AF65-F5344CB8AC3E}">
        <p14:creationId xmlns:p14="http://schemas.microsoft.com/office/powerpoint/2010/main" val="397831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80E-D820-AB5C-8D77-2B6B9378C125}"/>
              </a:ext>
            </a:extLst>
          </p:cNvPr>
          <p:cNvSpPr>
            <a:spLocks noGrp="1"/>
          </p:cNvSpPr>
          <p:nvPr>
            <p:ph type="title"/>
          </p:nvPr>
        </p:nvSpPr>
        <p:spPr/>
        <p:txBody>
          <a:bodyPr/>
          <a:lstStyle/>
          <a:p>
            <a:r>
              <a:rPr lang="en" dirty="0"/>
              <a:t>Cabinet  Resonance</a:t>
            </a:r>
            <a:endParaRPr lang="en-US" dirty="0"/>
          </a:p>
        </p:txBody>
      </p:sp>
      <p:sp>
        <p:nvSpPr>
          <p:cNvPr id="3" name="Content Placeholder 2">
            <a:extLst>
              <a:ext uri="{FF2B5EF4-FFF2-40B4-BE49-F238E27FC236}">
                <a16:creationId xmlns:a16="http://schemas.microsoft.com/office/drawing/2014/main" id="{D2D511B0-819F-6AF5-EAE7-24170A26F97C}"/>
              </a:ext>
            </a:extLst>
          </p:cNvPr>
          <p:cNvSpPr>
            <a:spLocks noGrp="1"/>
          </p:cNvSpPr>
          <p:nvPr>
            <p:ph idx="1"/>
          </p:nvPr>
        </p:nvSpPr>
        <p:spPr/>
        <p:txBody>
          <a:bodyPr>
            <a:normAutofit lnSpcReduction="10000"/>
          </a:bodyPr>
          <a:lstStyle/>
          <a:p>
            <a:r>
              <a:rPr lang="en-US" sz="2200" dirty="0"/>
              <a:t>Cabinet Resonance- When the mid- bass driver or subwoofer  exerts pressure on the cabinet walls causing them to resonate and add unwanted sounds</a:t>
            </a:r>
          </a:p>
          <a:p>
            <a:r>
              <a:rPr lang="en-US" sz="2200" dirty="0"/>
              <a:t>When the speaker driver moves it pumps air in the cabinet, this puts pressure on the cabinet walls causing them to flex and vibrate.</a:t>
            </a:r>
          </a:p>
          <a:p>
            <a:r>
              <a:rPr lang="en-US" sz="2200" dirty="0"/>
              <a:t>The more mass you add, the heavier the damping</a:t>
            </a:r>
          </a:p>
          <a:p>
            <a:r>
              <a:rPr lang="en-US" sz="2200" dirty="0"/>
              <a:t>= less resonance</a:t>
            </a:r>
          </a:p>
          <a:p>
            <a:endParaRPr lang="en-US" sz="2200" dirty="0"/>
          </a:p>
          <a:p>
            <a:r>
              <a:rPr lang="en-US" sz="2200" dirty="0"/>
              <a:t>To avoid, use dampening materials or add mass.</a:t>
            </a:r>
          </a:p>
          <a:p>
            <a:pPr lvl="1"/>
            <a:r>
              <a:rPr lang="en-US" sz="1800" dirty="0" err="1"/>
              <a:t>Polyfil</a:t>
            </a:r>
            <a:endParaRPr lang="en-US" sz="1800" dirty="0"/>
          </a:p>
          <a:p>
            <a:pPr lvl="1"/>
            <a:r>
              <a:rPr lang="en-US" sz="1800" dirty="0"/>
              <a:t>Fiberglass</a:t>
            </a:r>
          </a:p>
          <a:p>
            <a:pPr lvl="1"/>
            <a:r>
              <a:rPr lang="en-US" sz="1800" dirty="0"/>
              <a:t>Rockwool</a:t>
            </a:r>
          </a:p>
          <a:p>
            <a:pPr lvl="1"/>
            <a:r>
              <a:rPr lang="en-US" sz="1800" dirty="0"/>
              <a:t>Foam</a:t>
            </a:r>
          </a:p>
          <a:p>
            <a:pPr lvl="1"/>
            <a:r>
              <a:rPr lang="en-US" sz="1800" dirty="0"/>
              <a:t>Felt</a:t>
            </a:r>
          </a:p>
          <a:p>
            <a:endParaRPr lang="en-US" sz="2200" dirty="0"/>
          </a:p>
        </p:txBody>
      </p:sp>
      <p:pic>
        <p:nvPicPr>
          <p:cNvPr id="4" name="Google Shape;100;p15">
            <a:extLst>
              <a:ext uri="{FF2B5EF4-FFF2-40B4-BE49-F238E27FC236}">
                <a16:creationId xmlns:a16="http://schemas.microsoft.com/office/drawing/2014/main" id="{B61EE6DD-22D4-D75B-8659-9CCA2BC74A94}"/>
              </a:ext>
            </a:extLst>
          </p:cNvPr>
          <p:cNvPicPr preferRelativeResize="0"/>
          <p:nvPr/>
        </p:nvPicPr>
        <p:blipFill>
          <a:blip r:embed="rId2">
            <a:alphaModFix/>
          </a:blip>
          <a:stretch>
            <a:fillRect/>
          </a:stretch>
        </p:blipFill>
        <p:spPr>
          <a:xfrm>
            <a:off x="8843532" y="3044559"/>
            <a:ext cx="1093662" cy="948438"/>
          </a:xfrm>
          <a:prstGeom prst="rect">
            <a:avLst/>
          </a:prstGeom>
          <a:noFill/>
          <a:ln>
            <a:noFill/>
          </a:ln>
        </p:spPr>
      </p:pic>
      <p:pic>
        <p:nvPicPr>
          <p:cNvPr id="5" name="Google Shape;101;p15">
            <a:extLst>
              <a:ext uri="{FF2B5EF4-FFF2-40B4-BE49-F238E27FC236}">
                <a16:creationId xmlns:a16="http://schemas.microsoft.com/office/drawing/2014/main" id="{53D91A61-0C24-C364-7702-8A1782906B53}"/>
              </a:ext>
            </a:extLst>
          </p:cNvPr>
          <p:cNvPicPr preferRelativeResize="0"/>
          <p:nvPr/>
        </p:nvPicPr>
        <p:blipFill>
          <a:blip r:embed="rId3">
            <a:alphaModFix/>
          </a:blip>
          <a:stretch>
            <a:fillRect/>
          </a:stretch>
        </p:blipFill>
        <p:spPr>
          <a:xfrm>
            <a:off x="10260136" y="4437104"/>
            <a:ext cx="1093664" cy="948423"/>
          </a:xfrm>
          <a:prstGeom prst="rect">
            <a:avLst/>
          </a:prstGeom>
          <a:noFill/>
          <a:ln>
            <a:noFill/>
          </a:ln>
        </p:spPr>
      </p:pic>
      <p:pic>
        <p:nvPicPr>
          <p:cNvPr id="6" name="Google Shape;102;p15">
            <a:extLst>
              <a:ext uri="{FF2B5EF4-FFF2-40B4-BE49-F238E27FC236}">
                <a16:creationId xmlns:a16="http://schemas.microsoft.com/office/drawing/2014/main" id="{0A8634C8-5535-4E8A-E92E-2905C3B9DE72}"/>
              </a:ext>
            </a:extLst>
          </p:cNvPr>
          <p:cNvPicPr preferRelativeResize="0"/>
          <p:nvPr/>
        </p:nvPicPr>
        <p:blipFill>
          <a:blip r:embed="rId4">
            <a:alphaModFix/>
          </a:blip>
          <a:stretch>
            <a:fillRect/>
          </a:stretch>
        </p:blipFill>
        <p:spPr>
          <a:xfrm>
            <a:off x="6447311" y="5543078"/>
            <a:ext cx="998972" cy="866323"/>
          </a:xfrm>
          <a:prstGeom prst="rect">
            <a:avLst/>
          </a:prstGeom>
          <a:noFill/>
          <a:ln>
            <a:noFill/>
          </a:ln>
        </p:spPr>
      </p:pic>
      <p:pic>
        <p:nvPicPr>
          <p:cNvPr id="7" name="Google Shape;103;p15">
            <a:extLst>
              <a:ext uri="{FF2B5EF4-FFF2-40B4-BE49-F238E27FC236}">
                <a16:creationId xmlns:a16="http://schemas.microsoft.com/office/drawing/2014/main" id="{E5A276F2-C07B-6771-B620-464D582547FE}"/>
              </a:ext>
            </a:extLst>
          </p:cNvPr>
          <p:cNvPicPr preferRelativeResize="0"/>
          <p:nvPr/>
        </p:nvPicPr>
        <p:blipFill>
          <a:blip r:embed="rId5">
            <a:alphaModFix/>
          </a:blip>
          <a:stretch>
            <a:fillRect/>
          </a:stretch>
        </p:blipFill>
        <p:spPr>
          <a:xfrm>
            <a:off x="7999036" y="5344181"/>
            <a:ext cx="1745644" cy="1513819"/>
          </a:xfrm>
          <a:prstGeom prst="rect">
            <a:avLst/>
          </a:prstGeom>
          <a:noFill/>
          <a:ln>
            <a:noFill/>
          </a:ln>
        </p:spPr>
      </p:pic>
      <p:pic>
        <p:nvPicPr>
          <p:cNvPr id="8" name="Google Shape;104;p15">
            <a:extLst>
              <a:ext uri="{FF2B5EF4-FFF2-40B4-BE49-F238E27FC236}">
                <a16:creationId xmlns:a16="http://schemas.microsoft.com/office/drawing/2014/main" id="{4622CC2B-A24A-F6DA-70D4-4E7376CBE5A4}"/>
              </a:ext>
            </a:extLst>
          </p:cNvPr>
          <p:cNvPicPr preferRelativeResize="0"/>
          <p:nvPr/>
        </p:nvPicPr>
        <p:blipFill>
          <a:blip r:embed="rId6">
            <a:alphaModFix/>
          </a:blip>
          <a:stretch>
            <a:fillRect/>
          </a:stretch>
        </p:blipFill>
        <p:spPr>
          <a:xfrm>
            <a:off x="7370082" y="4210193"/>
            <a:ext cx="1315158" cy="739904"/>
          </a:xfrm>
          <a:prstGeom prst="rect">
            <a:avLst/>
          </a:prstGeom>
          <a:noFill/>
          <a:ln>
            <a:noFill/>
          </a:ln>
        </p:spPr>
      </p:pic>
    </p:spTree>
    <p:extLst>
      <p:ext uri="{BB962C8B-B14F-4D97-AF65-F5344CB8AC3E}">
        <p14:creationId xmlns:p14="http://schemas.microsoft.com/office/powerpoint/2010/main" val="3169185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80E-D820-AB5C-8D77-2B6B9378C125}"/>
              </a:ext>
            </a:extLst>
          </p:cNvPr>
          <p:cNvSpPr>
            <a:spLocks noGrp="1"/>
          </p:cNvSpPr>
          <p:nvPr>
            <p:ph type="title"/>
          </p:nvPr>
        </p:nvSpPr>
        <p:spPr/>
        <p:txBody>
          <a:bodyPr/>
          <a:lstStyle/>
          <a:p>
            <a:r>
              <a:rPr lang="en" dirty="0"/>
              <a:t>Panel Thickness and Resonant Frequency</a:t>
            </a:r>
            <a:endParaRPr lang="en-US" dirty="0"/>
          </a:p>
        </p:txBody>
      </p:sp>
      <p:sp>
        <p:nvSpPr>
          <p:cNvPr id="3" name="Content Placeholder 2">
            <a:extLst>
              <a:ext uri="{FF2B5EF4-FFF2-40B4-BE49-F238E27FC236}">
                <a16:creationId xmlns:a16="http://schemas.microsoft.com/office/drawing/2014/main" id="{D2D511B0-819F-6AF5-EAE7-24170A26F97C}"/>
              </a:ext>
            </a:extLst>
          </p:cNvPr>
          <p:cNvSpPr>
            <a:spLocks noGrp="1"/>
          </p:cNvSpPr>
          <p:nvPr>
            <p:ph idx="1"/>
          </p:nvPr>
        </p:nvSpPr>
        <p:spPr/>
        <p:txBody>
          <a:bodyPr>
            <a:normAutofit/>
          </a:bodyPr>
          <a:lstStyle/>
          <a:p>
            <a:r>
              <a:rPr lang="en-US" sz="2200" dirty="0"/>
              <a:t>The thinner the panel the more you're hearing the resonance of the case.</a:t>
            </a:r>
          </a:p>
          <a:p>
            <a:r>
              <a:rPr lang="en-US" sz="2200" dirty="0"/>
              <a:t>The thicker the panel the more you're hearing of the driver output.</a:t>
            </a:r>
          </a:p>
          <a:p>
            <a:endParaRPr lang="en-US" sz="2200" dirty="0"/>
          </a:p>
          <a:p>
            <a:r>
              <a:rPr lang="en-US" sz="2200" dirty="0"/>
              <a:t>Resonant Frequency - Where the audio peaks in the resonance</a:t>
            </a:r>
          </a:p>
          <a:p>
            <a:r>
              <a:rPr lang="en-US" sz="2200" dirty="0"/>
              <a:t>Internal Volume- How loud it is within the casing without damping</a:t>
            </a:r>
          </a:p>
          <a:p>
            <a:endParaRPr lang="en-US" sz="2200" dirty="0"/>
          </a:p>
        </p:txBody>
      </p:sp>
      <p:pic>
        <p:nvPicPr>
          <p:cNvPr id="9" name="Google Shape;119;p17">
            <a:extLst>
              <a:ext uri="{FF2B5EF4-FFF2-40B4-BE49-F238E27FC236}">
                <a16:creationId xmlns:a16="http://schemas.microsoft.com/office/drawing/2014/main" id="{B3F0562E-D943-4BAA-6175-0AD26E804A0C}"/>
              </a:ext>
            </a:extLst>
          </p:cNvPr>
          <p:cNvPicPr preferRelativeResize="0"/>
          <p:nvPr/>
        </p:nvPicPr>
        <p:blipFill>
          <a:blip r:embed="rId2">
            <a:alphaModFix/>
          </a:blip>
          <a:stretch>
            <a:fillRect/>
          </a:stretch>
        </p:blipFill>
        <p:spPr>
          <a:xfrm>
            <a:off x="7277002" y="3925485"/>
            <a:ext cx="4373775" cy="1994675"/>
          </a:xfrm>
          <a:prstGeom prst="rect">
            <a:avLst/>
          </a:prstGeom>
          <a:noFill/>
          <a:ln>
            <a:noFill/>
          </a:ln>
        </p:spPr>
      </p:pic>
      <p:pic>
        <p:nvPicPr>
          <p:cNvPr id="10" name="Google Shape;133;p19">
            <a:extLst>
              <a:ext uri="{FF2B5EF4-FFF2-40B4-BE49-F238E27FC236}">
                <a16:creationId xmlns:a16="http://schemas.microsoft.com/office/drawing/2014/main" id="{FF6853BB-83DC-F904-B1EC-D314432581E9}"/>
              </a:ext>
            </a:extLst>
          </p:cNvPr>
          <p:cNvPicPr preferRelativeResize="0"/>
          <p:nvPr/>
        </p:nvPicPr>
        <p:blipFill>
          <a:blip r:embed="rId3">
            <a:alphaModFix/>
          </a:blip>
          <a:stretch>
            <a:fillRect/>
          </a:stretch>
        </p:blipFill>
        <p:spPr>
          <a:xfrm>
            <a:off x="2087200" y="3925485"/>
            <a:ext cx="3309799" cy="2392075"/>
          </a:xfrm>
          <a:prstGeom prst="rect">
            <a:avLst/>
          </a:prstGeom>
          <a:noFill/>
          <a:ln>
            <a:noFill/>
          </a:ln>
        </p:spPr>
      </p:pic>
    </p:spTree>
    <p:extLst>
      <p:ext uri="{BB962C8B-B14F-4D97-AF65-F5344CB8AC3E}">
        <p14:creationId xmlns:p14="http://schemas.microsoft.com/office/powerpoint/2010/main" val="2601881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EE52-BC3C-AC53-22BA-3A100DAE6E85}"/>
              </a:ext>
            </a:extLst>
          </p:cNvPr>
          <p:cNvSpPr>
            <a:spLocks noGrp="1"/>
          </p:cNvSpPr>
          <p:nvPr>
            <p:ph type="title"/>
          </p:nvPr>
        </p:nvSpPr>
        <p:spPr/>
        <p:txBody>
          <a:bodyPr/>
          <a:lstStyle/>
          <a:p>
            <a:r>
              <a:rPr lang="en-US" dirty="0"/>
              <a:t>Bracing</a:t>
            </a:r>
          </a:p>
        </p:txBody>
      </p:sp>
      <p:sp>
        <p:nvSpPr>
          <p:cNvPr id="3" name="Content Placeholder 2">
            <a:extLst>
              <a:ext uri="{FF2B5EF4-FFF2-40B4-BE49-F238E27FC236}">
                <a16:creationId xmlns:a16="http://schemas.microsoft.com/office/drawing/2014/main" id="{8E2F6221-479B-0EE5-E1A9-C08E34FE897E}"/>
              </a:ext>
            </a:extLst>
          </p:cNvPr>
          <p:cNvSpPr>
            <a:spLocks noGrp="1"/>
          </p:cNvSpPr>
          <p:nvPr>
            <p:ph idx="1"/>
          </p:nvPr>
        </p:nvSpPr>
        <p:spPr/>
        <p:txBody>
          <a:bodyPr/>
          <a:lstStyle/>
          <a:p>
            <a:r>
              <a:rPr lang="en-US" dirty="0"/>
              <a:t>Bracing pushes resonant frequency higher</a:t>
            </a:r>
          </a:p>
          <a:p>
            <a:r>
              <a:rPr lang="en-US" dirty="0"/>
              <a:t>Physical EQ</a:t>
            </a:r>
          </a:p>
          <a:p>
            <a:r>
              <a:rPr lang="en-US" dirty="0"/>
              <a:t>Triangular bracing is most effective</a:t>
            </a:r>
          </a:p>
          <a:p>
            <a:endParaRPr lang="en-US" dirty="0"/>
          </a:p>
        </p:txBody>
      </p:sp>
      <p:pic>
        <p:nvPicPr>
          <p:cNvPr id="4" name="Google Shape;126;p18">
            <a:extLst>
              <a:ext uri="{FF2B5EF4-FFF2-40B4-BE49-F238E27FC236}">
                <a16:creationId xmlns:a16="http://schemas.microsoft.com/office/drawing/2014/main" id="{98AFACB5-2609-AE1E-3342-8B52D0EE2B3B}"/>
              </a:ext>
            </a:extLst>
          </p:cNvPr>
          <p:cNvPicPr preferRelativeResize="0"/>
          <p:nvPr/>
        </p:nvPicPr>
        <p:blipFill>
          <a:blip r:embed="rId2">
            <a:alphaModFix/>
          </a:blip>
          <a:stretch>
            <a:fillRect/>
          </a:stretch>
        </p:blipFill>
        <p:spPr>
          <a:xfrm>
            <a:off x="8400752" y="1025643"/>
            <a:ext cx="2234916" cy="5143500"/>
          </a:xfrm>
          <a:prstGeom prst="rect">
            <a:avLst/>
          </a:prstGeom>
          <a:noFill/>
          <a:ln>
            <a:noFill/>
          </a:ln>
        </p:spPr>
      </p:pic>
    </p:spTree>
    <p:extLst>
      <p:ext uri="{BB962C8B-B14F-4D97-AF65-F5344CB8AC3E}">
        <p14:creationId xmlns:p14="http://schemas.microsoft.com/office/powerpoint/2010/main" val="2509035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CF9B-685A-384B-9F06-E16B5003E53D}"/>
              </a:ext>
            </a:extLst>
          </p:cNvPr>
          <p:cNvSpPr>
            <a:spLocks noGrp="1"/>
          </p:cNvSpPr>
          <p:nvPr>
            <p:ph type="title"/>
          </p:nvPr>
        </p:nvSpPr>
        <p:spPr/>
        <p:txBody>
          <a:bodyPr/>
          <a:lstStyle/>
          <a:p>
            <a:r>
              <a:rPr lang="en-US" dirty="0"/>
              <a:t>Internal Reflection</a:t>
            </a:r>
          </a:p>
        </p:txBody>
      </p:sp>
      <p:sp>
        <p:nvSpPr>
          <p:cNvPr id="3" name="Content Placeholder 2">
            <a:extLst>
              <a:ext uri="{FF2B5EF4-FFF2-40B4-BE49-F238E27FC236}">
                <a16:creationId xmlns:a16="http://schemas.microsoft.com/office/drawing/2014/main" id="{37233E82-7845-D56C-FD6D-3747DE16C2FE}"/>
              </a:ext>
            </a:extLst>
          </p:cNvPr>
          <p:cNvSpPr>
            <a:spLocks noGrp="1"/>
          </p:cNvSpPr>
          <p:nvPr>
            <p:ph idx="1"/>
          </p:nvPr>
        </p:nvSpPr>
        <p:spPr>
          <a:xfrm>
            <a:off x="838200" y="1825625"/>
            <a:ext cx="5406936" cy="4351338"/>
          </a:xfrm>
        </p:spPr>
        <p:txBody>
          <a:bodyPr>
            <a:normAutofit/>
          </a:bodyPr>
          <a:lstStyle/>
          <a:p>
            <a:r>
              <a:rPr lang="en-US" sz="2200" dirty="0"/>
              <a:t>When drivers move back and forth, they send sound both forwards and backwards </a:t>
            </a:r>
          </a:p>
          <a:p>
            <a:r>
              <a:rPr lang="en-US" sz="2200" dirty="0"/>
              <a:t>Sound waves bounce off the back of the cabinet and hit the back of the driver, creating coloration / bias</a:t>
            </a:r>
          </a:p>
          <a:p>
            <a:r>
              <a:rPr lang="en-US" sz="2200" dirty="0"/>
              <a:t>Irregular-shaped cabinet would help disperse / redirect rear sound waves </a:t>
            </a:r>
          </a:p>
          <a:p>
            <a:endParaRPr lang="en-US" sz="2200" dirty="0"/>
          </a:p>
        </p:txBody>
      </p:sp>
      <p:pic>
        <p:nvPicPr>
          <p:cNvPr id="4" name="Picture 3" descr="A speaker with a red circle and blue grid&#10;&#10;Description automatically generated">
            <a:extLst>
              <a:ext uri="{FF2B5EF4-FFF2-40B4-BE49-F238E27FC236}">
                <a16:creationId xmlns:a16="http://schemas.microsoft.com/office/drawing/2014/main" id="{4AF427B6-4396-E054-5D3D-3F6C19EA97F6}"/>
              </a:ext>
            </a:extLst>
          </p:cNvPr>
          <p:cNvPicPr>
            <a:picLocks noChangeAspect="1"/>
          </p:cNvPicPr>
          <p:nvPr/>
        </p:nvPicPr>
        <p:blipFill>
          <a:blip r:embed="rId2"/>
          <a:stretch>
            <a:fillRect/>
          </a:stretch>
        </p:blipFill>
        <p:spPr>
          <a:xfrm>
            <a:off x="6590061" y="546418"/>
            <a:ext cx="2740660" cy="2288540"/>
          </a:xfrm>
          <a:prstGeom prst="rect">
            <a:avLst/>
          </a:prstGeom>
        </p:spPr>
      </p:pic>
      <p:pic>
        <p:nvPicPr>
          <p:cNvPr id="5" name="Picture 4" descr="A screen shot of a computer generated image&#10;&#10;Description automatically generated">
            <a:extLst>
              <a:ext uri="{FF2B5EF4-FFF2-40B4-BE49-F238E27FC236}">
                <a16:creationId xmlns:a16="http://schemas.microsoft.com/office/drawing/2014/main" id="{D662427E-14C5-E956-D80C-D58A30733A06}"/>
              </a:ext>
            </a:extLst>
          </p:cNvPr>
          <p:cNvPicPr>
            <a:picLocks noChangeAspect="1"/>
          </p:cNvPicPr>
          <p:nvPr/>
        </p:nvPicPr>
        <p:blipFill>
          <a:blip r:embed="rId3"/>
          <a:stretch>
            <a:fillRect/>
          </a:stretch>
        </p:blipFill>
        <p:spPr>
          <a:xfrm>
            <a:off x="9675646" y="1911127"/>
            <a:ext cx="2372360" cy="2310130"/>
          </a:xfrm>
          <a:prstGeom prst="rect">
            <a:avLst/>
          </a:prstGeom>
        </p:spPr>
      </p:pic>
      <p:pic>
        <p:nvPicPr>
          <p:cNvPr id="6" name="Picture 5" descr="A screen shot of a speaker&#10;&#10;Description automatically generated">
            <a:extLst>
              <a:ext uri="{FF2B5EF4-FFF2-40B4-BE49-F238E27FC236}">
                <a16:creationId xmlns:a16="http://schemas.microsoft.com/office/drawing/2014/main" id="{4422BBE5-A52A-76F9-1804-365320F436CD}"/>
              </a:ext>
            </a:extLst>
          </p:cNvPr>
          <p:cNvPicPr>
            <a:picLocks noChangeAspect="1"/>
          </p:cNvPicPr>
          <p:nvPr/>
        </p:nvPicPr>
        <p:blipFill>
          <a:blip r:embed="rId4"/>
          <a:stretch>
            <a:fillRect/>
          </a:stretch>
        </p:blipFill>
        <p:spPr>
          <a:xfrm>
            <a:off x="6593065" y="3503390"/>
            <a:ext cx="2838687" cy="2832074"/>
          </a:xfrm>
          <a:prstGeom prst="rect">
            <a:avLst/>
          </a:prstGeom>
        </p:spPr>
      </p:pic>
    </p:spTree>
    <p:extLst>
      <p:ext uri="{BB962C8B-B14F-4D97-AF65-F5344CB8AC3E}">
        <p14:creationId xmlns:p14="http://schemas.microsoft.com/office/powerpoint/2010/main" val="183465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CF9B-685A-384B-9F06-E16B5003E53D}"/>
              </a:ext>
            </a:extLst>
          </p:cNvPr>
          <p:cNvSpPr>
            <a:spLocks noGrp="1"/>
          </p:cNvSpPr>
          <p:nvPr>
            <p:ph type="title"/>
          </p:nvPr>
        </p:nvSpPr>
        <p:spPr/>
        <p:txBody>
          <a:bodyPr/>
          <a:lstStyle/>
          <a:p>
            <a:r>
              <a:rPr lang="en-US" dirty="0"/>
              <a:t>Internal Reflection</a:t>
            </a:r>
          </a:p>
        </p:txBody>
      </p:sp>
      <p:sp>
        <p:nvSpPr>
          <p:cNvPr id="3" name="Content Placeholder 2">
            <a:extLst>
              <a:ext uri="{FF2B5EF4-FFF2-40B4-BE49-F238E27FC236}">
                <a16:creationId xmlns:a16="http://schemas.microsoft.com/office/drawing/2014/main" id="{37233E82-7845-D56C-FD6D-3747DE16C2FE}"/>
              </a:ext>
            </a:extLst>
          </p:cNvPr>
          <p:cNvSpPr>
            <a:spLocks noGrp="1"/>
          </p:cNvSpPr>
          <p:nvPr>
            <p:ph idx="1"/>
          </p:nvPr>
        </p:nvSpPr>
        <p:spPr>
          <a:xfrm>
            <a:off x="838200" y="1825625"/>
            <a:ext cx="5406936" cy="4351338"/>
          </a:xfrm>
        </p:spPr>
        <p:txBody>
          <a:bodyPr>
            <a:normAutofit/>
          </a:bodyPr>
          <a:lstStyle/>
          <a:p>
            <a:r>
              <a:rPr lang="en-US" sz="2200" dirty="0"/>
              <a:t>When drivers move back and forth, they send sound both forwards and backwards </a:t>
            </a:r>
          </a:p>
          <a:p>
            <a:r>
              <a:rPr lang="en-US" sz="2200" dirty="0"/>
              <a:t>Sound waves bounce off the back of the cabinet and hit the back of the driver, creating coloration / bias</a:t>
            </a:r>
          </a:p>
          <a:p>
            <a:r>
              <a:rPr lang="en-US" sz="2200" dirty="0"/>
              <a:t>Irregular-shaped cabinet would help disperse / redirect rear sound waves </a:t>
            </a:r>
          </a:p>
          <a:p>
            <a:endParaRPr lang="en-US" sz="2200" dirty="0"/>
          </a:p>
        </p:txBody>
      </p:sp>
      <p:pic>
        <p:nvPicPr>
          <p:cNvPr id="4" name="Picture 3" descr="A speaker with a red circle and blue grid&#10;&#10;Description automatically generated">
            <a:extLst>
              <a:ext uri="{FF2B5EF4-FFF2-40B4-BE49-F238E27FC236}">
                <a16:creationId xmlns:a16="http://schemas.microsoft.com/office/drawing/2014/main" id="{4AF427B6-4396-E054-5D3D-3F6C19EA97F6}"/>
              </a:ext>
            </a:extLst>
          </p:cNvPr>
          <p:cNvPicPr>
            <a:picLocks noChangeAspect="1"/>
          </p:cNvPicPr>
          <p:nvPr/>
        </p:nvPicPr>
        <p:blipFill>
          <a:blip r:embed="rId2"/>
          <a:stretch>
            <a:fillRect/>
          </a:stretch>
        </p:blipFill>
        <p:spPr>
          <a:xfrm>
            <a:off x="6590061" y="546418"/>
            <a:ext cx="2740660" cy="2288540"/>
          </a:xfrm>
          <a:prstGeom prst="rect">
            <a:avLst/>
          </a:prstGeom>
        </p:spPr>
      </p:pic>
      <p:pic>
        <p:nvPicPr>
          <p:cNvPr id="5" name="Picture 4" descr="A screen shot of a computer generated image&#10;&#10;Description automatically generated">
            <a:extLst>
              <a:ext uri="{FF2B5EF4-FFF2-40B4-BE49-F238E27FC236}">
                <a16:creationId xmlns:a16="http://schemas.microsoft.com/office/drawing/2014/main" id="{D662427E-14C5-E956-D80C-D58A30733A06}"/>
              </a:ext>
            </a:extLst>
          </p:cNvPr>
          <p:cNvPicPr>
            <a:picLocks noChangeAspect="1"/>
          </p:cNvPicPr>
          <p:nvPr/>
        </p:nvPicPr>
        <p:blipFill>
          <a:blip r:embed="rId3"/>
          <a:stretch>
            <a:fillRect/>
          </a:stretch>
        </p:blipFill>
        <p:spPr>
          <a:xfrm>
            <a:off x="9675646" y="1911127"/>
            <a:ext cx="2372360" cy="2310130"/>
          </a:xfrm>
          <a:prstGeom prst="rect">
            <a:avLst/>
          </a:prstGeom>
        </p:spPr>
      </p:pic>
      <p:pic>
        <p:nvPicPr>
          <p:cNvPr id="6" name="Picture 5" descr="A screen shot of a speaker&#10;&#10;Description automatically generated">
            <a:extLst>
              <a:ext uri="{FF2B5EF4-FFF2-40B4-BE49-F238E27FC236}">
                <a16:creationId xmlns:a16="http://schemas.microsoft.com/office/drawing/2014/main" id="{4422BBE5-A52A-76F9-1804-365320F436CD}"/>
              </a:ext>
            </a:extLst>
          </p:cNvPr>
          <p:cNvPicPr>
            <a:picLocks noChangeAspect="1"/>
          </p:cNvPicPr>
          <p:nvPr/>
        </p:nvPicPr>
        <p:blipFill>
          <a:blip r:embed="rId4"/>
          <a:stretch>
            <a:fillRect/>
          </a:stretch>
        </p:blipFill>
        <p:spPr>
          <a:xfrm>
            <a:off x="6593065" y="3503390"/>
            <a:ext cx="2838687" cy="2832074"/>
          </a:xfrm>
          <a:prstGeom prst="rect">
            <a:avLst/>
          </a:prstGeom>
        </p:spPr>
      </p:pic>
    </p:spTree>
    <p:extLst>
      <p:ext uri="{BB962C8B-B14F-4D97-AF65-F5344CB8AC3E}">
        <p14:creationId xmlns:p14="http://schemas.microsoft.com/office/powerpoint/2010/main" val="2199030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FB74-F8F8-1314-7C0F-6AF551A0C317}"/>
              </a:ext>
            </a:extLst>
          </p:cNvPr>
          <p:cNvSpPr>
            <a:spLocks noGrp="1"/>
          </p:cNvSpPr>
          <p:nvPr>
            <p:ph type="title"/>
          </p:nvPr>
        </p:nvSpPr>
        <p:spPr/>
        <p:txBody>
          <a:bodyPr/>
          <a:lstStyle/>
          <a:p>
            <a:r>
              <a:rPr lang="en-US" dirty="0"/>
              <a:t>Human Hearing Range</a:t>
            </a:r>
          </a:p>
        </p:txBody>
      </p:sp>
      <p:sp>
        <p:nvSpPr>
          <p:cNvPr id="3" name="Content Placeholder 2">
            <a:extLst>
              <a:ext uri="{FF2B5EF4-FFF2-40B4-BE49-F238E27FC236}">
                <a16:creationId xmlns:a16="http://schemas.microsoft.com/office/drawing/2014/main" id="{5B95719D-504F-E3A9-0E5C-62852ED7247A}"/>
              </a:ext>
            </a:extLst>
          </p:cNvPr>
          <p:cNvSpPr>
            <a:spLocks noGrp="1"/>
          </p:cNvSpPr>
          <p:nvPr>
            <p:ph idx="1"/>
          </p:nvPr>
        </p:nvSpPr>
        <p:spPr/>
        <p:txBody>
          <a:bodyPr/>
          <a:lstStyle/>
          <a:p>
            <a:r>
              <a:rPr lang="en-US" dirty="0"/>
              <a:t>20 Hz – 20,000 Hz</a:t>
            </a:r>
          </a:p>
          <a:p>
            <a:r>
              <a:rPr lang="en-US" dirty="0"/>
              <a:t>20-300 Hz – Bass</a:t>
            </a:r>
          </a:p>
          <a:p>
            <a:r>
              <a:rPr lang="en-US" dirty="0"/>
              <a:t>300-3,000 Hz – Midrange</a:t>
            </a:r>
          </a:p>
          <a:p>
            <a:r>
              <a:rPr lang="en-US" dirty="0"/>
              <a:t>3,000-20,000 Hz – Treble</a:t>
            </a:r>
          </a:p>
          <a:p>
            <a:endParaRPr lang="en-US" dirty="0"/>
          </a:p>
          <a:p>
            <a:r>
              <a:rPr lang="en-US" dirty="0"/>
              <a:t>Human speech – 100-6,000 Hz</a:t>
            </a:r>
          </a:p>
          <a:p>
            <a:endParaRPr lang="en-US" dirty="0"/>
          </a:p>
        </p:txBody>
      </p:sp>
      <p:pic>
        <p:nvPicPr>
          <p:cNvPr id="3074" name="Picture 2" descr="A graph representing the absolute lowest threshold of human hearing [18] |  Download Scientific Diagram">
            <a:extLst>
              <a:ext uri="{FF2B5EF4-FFF2-40B4-BE49-F238E27FC236}">
                <a16:creationId xmlns:a16="http://schemas.microsoft.com/office/drawing/2014/main" id="{EFA3107E-F529-F747-3D67-363787D87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894" y="1257018"/>
            <a:ext cx="5985234" cy="459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44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9: Transducer types</a:t>
            </a:r>
          </a:p>
        </p:txBody>
      </p:sp>
    </p:spTree>
    <p:extLst>
      <p:ext uri="{BB962C8B-B14F-4D97-AF65-F5344CB8AC3E}">
        <p14:creationId xmlns:p14="http://schemas.microsoft.com/office/powerpoint/2010/main" val="4133859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EE52-BC3C-AC53-22BA-3A100DAE6E85}"/>
              </a:ext>
            </a:extLst>
          </p:cNvPr>
          <p:cNvSpPr>
            <a:spLocks noGrp="1"/>
          </p:cNvSpPr>
          <p:nvPr>
            <p:ph type="title"/>
          </p:nvPr>
        </p:nvSpPr>
        <p:spPr/>
        <p:txBody>
          <a:bodyPr/>
          <a:lstStyle/>
          <a:p>
            <a:r>
              <a:rPr lang="en-US" dirty="0"/>
              <a:t>What are transducers</a:t>
            </a:r>
          </a:p>
        </p:txBody>
      </p:sp>
      <p:sp>
        <p:nvSpPr>
          <p:cNvPr id="3" name="Content Placeholder 2">
            <a:extLst>
              <a:ext uri="{FF2B5EF4-FFF2-40B4-BE49-F238E27FC236}">
                <a16:creationId xmlns:a16="http://schemas.microsoft.com/office/drawing/2014/main" id="{8E2F6221-479B-0EE5-E1A9-C08E34FE897E}"/>
              </a:ext>
            </a:extLst>
          </p:cNvPr>
          <p:cNvSpPr>
            <a:spLocks noGrp="1"/>
          </p:cNvSpPr>
          <p:nvPr>
            <p:ph idx="1"/>
          </p:nvPr>
        </p:nvSpPr>
        <p:spPr/>
        <p:txBody>
          <a:bodyPr/>
          <a:lstStyle/>
          <a:p>
            <a:r>
              <a:rPr lang="en-US" dirty="0"/>
              <a:t>A sound transducer is a device that can convert Sound Signals into electrical signals or electrical signals into sound signals</a:t>
            </a:r>
          </a:p>
          <a:p>
            <a:r>
              <a:rPr lang="en-US" dirty="0"/>
              <a:t>Input Sound Transducers: Microphones, guitar pickups</a:t>
            </a:r>
          </a:p>
          <a:p>
            <a:endParaRPr lang="en-US" dirty="0"/>
          </a:p>
          <a:p>
            <a:r>
              <a:rPr lang="en-US" dirty="0"/>
              <a:t>Output Sound Transducers: Speakers</a:t>
            </a:r>
          </a:p>
          <a:p>
            <a:endParaRPr lang="en-US" dirty="0"/>
          </a:p>
        </p:txBody>
      </p:sp>
    </p:spTree>
    <p:extLst>
      <p:ext uri="{BB962C8B-B14F-4D97-AF65-F5344CB8AC3E}">
        <p14:creationId xmlns:p14="http://schemas.microsoft.com/office/powerpoint/2010/main" val="253294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EAB6-6486-213D-4D2F-816D6FE243E6}"/>
              </a:ext>
            </a:extLst>
          </p:cNvPr>
          <p:cNvSpPr>
            <a:spLocks noGrp="1"/>
          </p:cNvSpPr>
          <p:nvPr>
            <p:ph type="title"/>
          </p:nvPr>
        </p:nvSpPr>
        <p:spPr/>
        <p:txBody>
          <a:bodyPr/>
          <a:lstStyle/>
          <a:p>
            <a:r>
              <a:rPr lang="en-US" dirty="0"/>
              <a:t>Types of Transducers</a:t>
            </a:r>
          </a:p>
        </p:txBody>
      </p:sp>
      <p:sp>
        <p:nvSpPr>
          <p:cNvPr id="3" name="Content Placeholder 2">
            <a:extLst>
              <a:ext uri="{FF2B5EF4-FFF2-40B4-BE49-F238E27FC236}">
                <a16:creationId xmlns:a16="http://schemas.microsoft.com/office/drawing/2014/main" id="{71372621-CECF-8EC5-0A13-4236ECD99E8B}"/>
              </a:ext>
            </a:extLst>
          </p:cNvPr>
          <p:cNvSpPr>
            <a:spLocks noGrp="1"/>
          </p:cNvSpPr>
          <p:nvPr>
            <p:ph idx="1"/>
          </p:nvPr>
        </p:nvSpPr>
        <p:spPr>
          <a:xfrm>
            <a:off x="838200" y="1825625"/>
            <a:ext cx="7690164" cy="4351338"/>
          </a:xfrm>
        </p:spPr>
        <p:txBody>
          <a:bodyPr>
            <a:normAutofit lnSpcReduction="10000"/>
          </a:bodyPr>
          <a:lstStyle/>
          <a:p>
            <a:r>
              <a:rPr lang="en-US" dirty="0"/>
              <a:t>Electrostatic:</a:t>
            </a:r>
          </a:p>
          <a:p>
            <a:pPr lvl="1"/>
            <a:r>
              <a:rPr lang="en-US" dirty="0"/>
              <a:t>Conductive diaphragm placed between two conductive plates</a:t>
            </a:r>
          </a:p>
          <a:p>
            <a:pPr lvl="1"/>
            <a:r>
              <a:rPr lang="en-US" dirty="0"/>
              <a:t>Uses positive and negative polarity switching to create vibrations</a:t>
            </a:r>
          </a:p>
          <a:p>
            <a:r>
              <a:rPr lang="en-US" dirty="0"/>
              <a:t>Ribbon:</a:t>
            </a:r>
          </a:p>
          <a:p>
            <a:pPr lvl="1"/>
            <a:r>
              <a:rPr lang="en-US" dirty="0"/>
              <a:t>Strong and lightweight  metalized film ribbon suspended between a set of high power magnets.</a:t>
            </a:r>
          </a:p>
          <a:p>
            <a:pPr lvl="1"/>
            <a:r>
              <a:rPr lang="en-US" dirty="0"/>
              <a:t>No voice coil</a:t>
            </a:r>
          </a:p>
          <a:p>
            <a:r>
              <a:rPr lang="en-US" dirty="0"/>
              <a:t>Dynamic Cone:</a:t>
            </a:r>
          </a:p>
          <a:p>
            <a:pPr lvl="1"/>
            <a:r>
              <a:rPr lang="en-US" dirty="0"/>
              <a:t>Consists of a voice coil attached to a diaphragm</a:t>
            </a:r>
          </a:p>
          <a:p>
            <a:pPr lvl="1"/>
            <a:endParaRPr lang="en-US" dirty="0"/>
          </a:p>
          <a:p>
            <a:pPr marL="457200" lvl="1" indent="0">
              <a:buNone/>
            </a:pPr>
            <a:endParaRPr lang="en-US" dirty="0"/>
          </a:p>
        </p:txBody>
      </p:sp>
      <p:pic>
        <p:nvPicPr>
          <p:cNvPr id="4" name="Picture 3" descr="A line of green lines&#10;&#10;Description automatically generated with medium confidence">
            <a:extLst>
              <a:ext uri="{FF2B5EF4-FFF2-40B4-BE49-F238E27FC236}">
                <a16:creationId xmlns:a16="http://schemas.microsoft.com/office/drawing/2014/main" id="{DB4D9EA3-B476-E31F-3D05-30E69136DAC3}"/>
              </a:ext>
            </a:extLst>
          </p:cNvPr>
          <p:cNvPicPr>
            <a:picLocks noChangeAspect="1"/>
          </p:cNvPicPr>
          <p:nvPr/>
        </p:nvPicPr>
        <p:blipFill rotWithShape="1">
          <a:blip r:embed="rId2"/>
          <a:srcRect t="1270" r="-2" b="10401"/>
          <a:stretch/>
        </p:blipFill>
        <p:spPr>
          <a:xfrm>
            <a:off x="8098783" y="2714028"/>
            <a:ext cx="3539395" cy="2071159"/>
          </a:xfrm>
          <a:prstGeom prst="rect">
            <a:avLst/>
          </a:prstGeom>
        </p:spPr>
      </p:pic>
      <p:pic>
        <p:nvPicPr>
          <p:cNvPr id="5" name="Picture 4" descr="Diagram of a sound wave diagram&#10;&#10;Description automatically generated">
            <a:extLst>
              <a:ext uri="{FF2B5EF4-FFF2-40B4-BE49-F238E27FC236}">
                <a16:creationId xmlns:a16="http://schemas.microsoft.com/office/drawing/2014/main" id="{AD7C0D3F-5F3F-073E-34D9-DC585ACD5498}"/>
              </a:ext>
            </a:extLst>
          </p:cNvPr>
          <p:cNvPicPr>
            <a:picLocks noChangeAspect="1"/>
          </p:cNvPicPr>
          <p:nvPr/>
        </p:nvPicPr>
        <p:blipFill>
          <a:blip r:embed="rId3"/>
          <a:stretch>
            <a:fillRect/>
          </a:stretch>
        </p:blipFill>
        <p:spPr>
          <a:xfrm>
            <a:off x="9239155" y="4852656"/>
            <a:ext cx="1711953" cy="1551037"/>
          </a:xfrm>
          <a:prstGeom prst="rect">
            <a:avLst/>
          </a:prstGeom>
        </p:spPr>
      </p:pic>
      <p:pic>
        <p:nvPicPr>
          <p:cNvPr id="6" name="Picture 5" descr="Diagram of a diagram of a step-up transformer&#10;&#10;Description automatically generated">
            <a:extLst>
              <a:ext uri="{FF2B5EF4-FFF2-40B4-BE49-F238E27FC236}">
                <a16:creationId xmlns:a16="http://schemas.microsoft.com/office/drawing/2014/main" id="{C30D68AF-9F87-9232-31F3-F45D81E54DEC}"/>
              </a:ext>
            </a:extLst>
          </p:cNvPr>
          <p:cNvPicPr>
            <a:picLocks noChangeAspect="1"/>
          </p:cNvPicPr>
          <p:nvPr/>
        </p:nvPicPr>
        <p:blipFill rotWithShape="1">
          <a:blip r:embed="rId4"/>
          <a:srcRect t="10040" r="-5" b="19968"/>
          <a:stretch/>
        </p:blipFill>
        <p:spPr>
          <a:xfrm>
            <a:off x="7844617" y="869903"/>
            <a:ext cx="2789076" cy="1911441"/>
          </a:xfrm>
          <a:prstGeom prst="rect">
            <a:avLst/>
          </a:prstGeom>
        </p:spPr>
      </p:pic>
    </p:spTree>
    <p:extLst>
      <p:ext uri="{BB962C8B-B14F-4D97-AF65-F5344CB8AC3E}">
        <p14:creationId xmlns:p14="http://schemas.microsoft.com/office/powerpoint/2010/main" val="1907934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EAB6-6486-213D-4D2F-816D6FE243E6}"/>
              </a:ext>
            </a:extLst>
          </p:cNvPr>
          <p:cNvSpPr>
            <a:spLocks noGrp="1"/>
          </p:cNvSpPr>
          <p:nvPr>
            <p:ph type="title"/>
          </p:nvPr>
        </p:nvSpPr>
        <p:spPr/>
        <p:txBody>
          <a:bodyPr/>
          <a:lstStyle/>
          <a:p>
            <a:r>
              <a:rPr lang="en-US" dirty="0"/>
              <a:t>Motor Types</a:t>
            </a:r>
          </a:p>
        </p:txBody>
      </p:sp>
      <p:sp>
        <p:nvSpPr>
          <p:cNvPr id="3" name="Content Placeholder 2">
            <a:extLst>
              <a:ext uri="{FF2B5EF4-FFF2-40B4-BE49-F238E27FC236}">
                <a16:creationId xmlns:a16="http://schemas.microsoft.com/office/drawing/2014/main" id="{71372621-CECF-8EC5-0A13-4236ECD99E8B}"/>
              </a:ext>
            </a:extLst>
          </p:cNvPr>
          <p:cNvSpPr>
            <a:spLocks noGrp="1"/>
          </p:cNvSpPr>
          <p:nvPr>
            <p:ph idx="1"/>
          </p:nvPr>
        </p:nvSpPr>
        <p:spPr>
          <a:xfrm>
            <a:off x="838200" y="1825625"/>
            <a:ext cx="7690164" cy="4351338"/>
          </a:xfrm>
        </p:spPr>
        <p:txBody>
          <a:bodyPr>
            <a:normAutofit/>
          </a:bodyPr>
          <a:lstStyle/>
          <a:p>
            <a:r>
              <a:rPr lang="en" dirty="0"/>
              <a:t>Planar</a:t>
            </a:r>
            <a:r>
              <a:rPr lang="en-US" dirty="0"/>
              <a:t>:</a:t>
            </a:r>
          </a:p>
          <a:p>
            <a:pPr lvl="1"/>
            <a:r>
              <a:rPr lang="en-US" dirty="0"/>
              <a:t>Planar magnetic drivers are electrostatic drivers that use a flat diaphragm to produce sound.</a:t>
            </a:r>
          </a:p>
          <a:p>
            <a:pPr lvl="1"/>
            <a:endParaRPr lang="en-US" dirty="0"/>
          </a:p>
          <a:p>
            <a:pPr lvl="1"/>
            <a:endParaRPr lang="en-US" dirty="0"/>
          </a:p>
          <a:p>
            <a:r>
              <a:rPr lang="en-US" dirty="0"/>
              <a:t>Air Motion Transfer:</a:t>
            </a:r>
          </a:p>
          <a:p>
            <a:pPr lvl="1"/>
            <a:r>
              <a:rPr lang="en-US" dirty="0"/>
              <a:t>Electromagnetic Driver</a:t>
            </a:r>
          </a:p>
          <a:p>
            <a:r>
              <a:rPr lang="en-US" dirty="0"/>
              <a:t>Tactile Transducers:</a:t>
            </a:r>
          </a:p>
          <a:p>
            <a:pPr lvl="1"/>
            <a:r>
              <a:rPr lang="en-US" dirty="0"/>
              <a:t>Attached to seating to increase bass sensation.</a:t>
            </a:r>
          </a:p>
          <a:p>
            <a:pPr lvl="1"/>
            <a:r>
              <a:rPr lang="en-US" dirty="0"/>
              <a:t>Allows listener to “Feel” the bass more</a:t>
            </a:r>
          </a:p>
          <a:p>
            <a:pPr lvl="1"/>
            <a:endParaRPr lang="en-US" dirty="0"/>
          </a:p>
          <a:p>
            <a:pPr marL="457200" lvl="1" indent="0">
              <a:buNone/>
            </a:pPr>
            <a:endParaRPr lang="en-US" dirty="0"/>
          </a:p>
        </p:txBody>
      </p:sp>
      <p:pic>
        <p:nvPicPr>
          <p:cNvPr id="7" name="Google Shape;119;p15">
            <a:extLst>
              <a:ext uri="{FF2B5EF4-FFF2-40B4-BE49-F238E27FC236}">
                <a16:creationId xmlns:a16="http://schemas.microsoft.com/office/drawing/2014/main" id="{3440A74A-691A-D36C-D6C2-10C52723D191}"/>
              </a:ext>
            </a:extLst>
          </p:cNvPr>
          <p:cNvPicPr preferRelativeResize="0"/>
          <p:nvPr/>
        </p:nvPicPr>
        <p:blipFill>
          <a:blip r:embed="rId2">
            <a:alphaModFix/>
          </a:blip>
          <a:stretch>
            <a:fillRect/>
          </a:stretch>
        </p:blipFill>
        <p:spPr>
          <a:xfrm>
            <a:off x="8271006" y="1493846"/>
            <a:ext cx="3780001" cy="2150150"/>
          </a:xfrm>
          <a:prstGeom prst="rect">
            <a:avLst/>
          </a:prstGeom>
          <a:noFill/>
          <a:ln>
            <a:noFill/>
          </a:ln>
        </p:spPr>
      </p:pic>
      <p:pic>
        <p:nvPicPr>
          <p:cNvPr id="8" name="Google Shape;129;p16">
            <a:extLst>
              <a:ext uri="{FF2B5EF4-FFF2-40B4-BE49-F238E27FC236}">
                <a16:creationId xmlns:a16="http://schemas.microsoft.com/office/drawing/2014/main" id="{CBFA2C6F-2C10-FB72-3445-E3C8944B8E05}"/>
              </a:ext>
            </a:extLst>
          </p:cNvPr>
          <p:cNvPicPr preferRelativeResize="0"/>
          <p:nvPr/>
        </p:nvPicPr>
        <p:blipFill>
          <a:blip r:embed="rId3">
            <a:alphaModFix/>
          </a:blip>
          <a:stretch>
            <a:fillRect/>
          </a:stretch>
        </p:blipFill>
        <p:spPr>
          <a:xfrm>
            <a:off x="8358691" y="3493738"/>
            <a:ext cx="3256905" cy="2083196"/>
          </a:xfrm>
          <a:prstGeom prst="rect">
            <a:avLst/>
          </a:prstGeom>
          <a:noFill/>
          <a:ln>
            <a:noFill/>
          </a:ln>
        </p:spPr>
      </p:pic>
      <p:pic>
        <p:nvPicPr>
          <p:cNvPr id="9" name="Google Shape;139;p17">
            <a:extLst>
              <a:ext uri="{FF2B5EF4-FFF2-40B4-BE49-F238E27FC236}">
                <a16:creationId xmlns:a16="http://schemas.microsoft.com/office/drawing/2014/main" id="{AD0155EA-D914-3B57-4A83-B196F5288042}"/>
              </a:ext>
            </a:extLst>
          </p:cNvPr>
          <p:cNvPicPr preferRelativeResize="0"/>
          <p:nvPr/>
        </p:nvPicPr>
        <p:blipFill>
          <a:blip r:embed="rId4">
            <a:alphaModFix/>
          </a:blip>
          <a:stretch>
            <a:fillRect/>
          </a:stretch>
        </p:blipFill>
        <p:spPr>
          <a:xfrm>
            <a:off x="5846318" y="3255612"/>
            <a:ext cx="1989277" cy="1968237"/>
          </a:xfrm>
          <a:prstGeom prst="rect">
            <a:avLst/>
          </a:prstGeom>
          <a:noFill/>
          <a:ln>
            <a:noFill/>
          </a:ln>
        </p:spPr>
      </p:pic>
    </p:spTree>
    <p:extLst>
      <p:ext uri="{BB962C8B-B14F-4D97-AF65-F5344CB8AC3E}">
        <p14:creationId xmlns:p14="http://schemas.microsoft.com/office/powerpoint/2010/main" val="4114447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10: Thiele Small Parameters (TS Parameters)</a:t>
            </a:r>
          </a:p>
        </p:txBody>
      </p:sp>
    </p:spTree>
    <p:extLst>
      <p:ext uri="{BB962C8B-B14F-4D97-AF65-F5344CB8AC3E}">
        <p14:creationId xmlns:p14="http://schemas.microsoft.com/office/powerpoint/2010/main" val="107400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EE52-BC3C-AC53-22BA-3A100DAE6E85}"/>
              </a:ext>
            </a:extLst>
          </p:cNvPr>
          <p:cNvSpPr>
            <a:spLocks noGrp="1"/>
          </p:cNvSpPr>
          <p:nvPr>
            <p:ph type="title"/>
          </p:nvPr>
        </p:nvSpPr>
        <p:spPr/>
        <p:txBody>
          <a:bodyPr/>
          <a:lstStyle/>
          <a:p>
            <a:r>
              <a:rPr lang="en-US" dirty="0"/>
              <a:t>What are T/S Parameters?</a:t>
            </a:r>
          </a:p>
        </p:txBody>
      </p:sp>
      <p:sp>
        <p:nvSpPr>
          <p:cNvPr id="3" name="Content Placeholder 2">
            <a:extLst>
              <a:ext uri="{FF2B5EF4-FFF2-40B4-BE49-F238E27FC236}">
                <a16:creationId xmlns:a16="http://schemas.microsoft.com/office/drawing/2014/main" id="{8E2F6221-479B-0EE5-E1A9-C08E34FE897E}"/>
              </a:ext>
            </a:extLst>
          </p:cNvPr>
          <p:cNvSpPr>
            <a:spLocks noGrp="1"/>
          </p:cNvSpPr>
          <p:nvPr>
            <p:ph idx="1"/>
          </p:nvPr>
        </p:nvSpPr>
        <p:spPr/>
        <p:txBody>
          <a:bodyPr/>
          <a:lstStyle/>
          <a:p>
            <a:r>
              <a:rPr lang="en-US" dirty="0"/>
              <a:t>Thiele-Small parameters are a set of measurements used to define the mechanical, electrical, and electromechanical properties of loudspeakers and speaker design.</a:t>
            </a:r>
          </a:p>
          <a:p>
            <a:pPr lvl="1"/>
            <a:r>
              <a:rPr lang="en-US" dirty="0"/>
              <a:t>They provide information about the design and performance of a speaker.</a:t>
            </a:r>
          </a:p>
          <a:p>
            <a:pPr lvl="1"/>
            <a:r>
              <a:rPr lang="en-US" dirty="0"/>
              <a:t>How big the housing should be.</a:t>
            </a:r>
          </a:p>
          <a:p>
            <a:pPr lvl="1"/>
            <a:r>
              <a:rPr lang="en-US" dirty="0"/>
              <a:t>How long should the bass reflex opening should be.</a:t>
            </a:r>
          </a:p>
          <a:p>
            <a:pPr lvl="1"/>
            <a:endParaRPr lang="en-US" dirty="0"/>
          </a:p>
          <a:p>
            <a:endParaRPr lang="en-US" dirty="0"/>
          </a:p>
        </p:txBody>
      </p:sp>
    </p:spTree>
    <p:extLst>
      <p:ext uri="{BB962C8B-B14F-4D97-AF65-F5344CB8AC3E}">
        <p14:creationId xmlns:p14="http://schemas.microsoft.com/office/powerpoint/2010/main" val="1230159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5386-6402-357E-0BCA-A16FD6211E76}"/>
              </a:ext>
            </a:extLst>
          </p:cNvPr>
          <p:cNvSpPr>
            <a:spLocks noGrp="1"/>
          </p:cNvSpPr>
          <p:nvPr>
            <p:ph type="title"/>
          </p:nvPr>
        </p:nvSpPr>
        <p:spPr/>
        <p:txBody>
          <a:bodyPr/>
          <a:lstStyle/>
          <a:p>
            <a:r>
              <a:rPr lang="en-US" dirty="0"/>
              <a:t>Common TS Parameters</a:t>
            </a:r>
          </a:p>
        </p:txBody>
      </p:sp>
      <p:sp>
        <p:nvSpPr>
          <p:cNvPr id="3" name="Content Placeholder 2">
            <a:extLst>
              <a:ext uri="{FF2B5EF4-FFF2-40B4-BE49-F238E27FC236}">
                <a16:creationId xmlns:a16="http://schemas.microsoft.com/office/drawing/2014/main" id="{316BFD9E-BED5-A731-33D1-39FEB23CBEAF}"/>
              </a:ext>
            </a:extLst>
          </p:cNvPr>
          <p:cNvSpPr>
            <a:spLocks noGrp="1"/>
          </p:cNvSpPr>
          <p:nvPr>
            <p:ph idx="1"/>
          </p:nvPr>
        </p:nvSpPr>
        <p:spPr/>
        <p:txBody>
          <a:bodyPr>
            <a:normAutofit fontScale="92500" lnSpcReduction="20000"/>
          </a:bodyPr>
          <a:lstStyle/>
          <a:p>
            <a:r>
              <a:rPr lang="en-US" dirty="0"/>
              <a:t>Resonant Frequency (Fs)</a:t>
            </a:r>
          </a:p>
          <a:p>
            <a:r>
              <a:rPr lang="en-US" dirty="0"/>
              <a:t>DC Resistance (Re)</a:t>
            </a:r>
          </a:p>
          <a:p>
            <a:r>
              <a:rPr lang="en-US" dirty="0"/>
              <a:t>Mechanical Q Factor (</a:t>
            </a:r>
            <a:r>
              <a:rPr lang="en-US" dirty="0" err="1"/>
              <a:t>Qms</a:t>
            </a:r>
            <a:r>
              <a:rPr lang="en-US" dirty="0"/>
              <a:t>)</a:t>
            </a:r>
          </a:p>
          <a:p>
            <a:r>
              <a:rPr lang="en-US" dirty="0"/>
              <a:t>Electrical Q Factor (</a:t>
            </a:r>
            <a:r>
              <a:rPr lang="en-US" dirty="0" err="1"/>
              <a:t>Qes</a:t>
            </a:r>
            <a:r>
              <a:rPr lang="en-US" dirty="0"/>
              <a:t>)</a:t>
            </a:r>
          </a:p>
          <a:p>
            <a:r>
              <a:rPr lang="en-US" dirty="0"/>
              <a:t>Total Q Factor  (</a:t>
            </a:r>
            <a:r>
              <a:rPr lang="en-US" dirty="0" err="1"/>
              <a:t>Qts</a:t>
            </a:r>
            <a:r>
              <a:rPr lang="en-US" dirty="0"/>
              <a:t>)</a:t>
            </a:r>
          </a:p>
          <a:p>
            <a:r>
              <a:rPr lang="en-US" dirty="0"/>
              <a:t>Mechanical Resistance (Rms)</a:t>
            </a:r>
          </a:p>
          <a:p>
            <a:r>
              <a:rPr lang="en-US" dirty="0"/>
              <a:t>Equivalent Volume of Air (Vas)</a:t>
            </a:r>
          </a:p>
          <a:p>
            <a:r>
              <a:rPr lang="en-US" dirty="0"/>
              <a:t>Sensitivity (SPL)</a:t>
            </a:r>
          </a:p>
          <a:p>
            <a:r>
              <a:rPr lang="en-US" dirty="0"/>
              <a:t>Effective Piston Area (Sd)</a:t>
            </a:r>
          </a:p>
          <a:p>
            <a:r>
              <a:rPr lang="en-US" dirty="0"/>
              <a:t>Linear Excursion (</a:t>
            </a:r>
            <a:r>
              <a:rPr lang="en-US" dirty="0" err="1"/>
              <a:t>Xmax</a:t>
            </a:r>
            <a:r>
              <a:rPr lang="en-US" dirty="0"/>
              <a:t>)</a:t>
            </a:r>
          </a:p>
          <a:p>
            <a:endParaRPr lang="en-US" dirty="0"/>
          </a:p>
        </p:txBody>
      </p:sp>
    </p:spTree>
    <p:extLst>
      <p:ext uri="{BB962C8B-B14F-4D97-AF65-F5344CB8AC3E}">
        <p14:creationId xmlns:p14="http://schemas.microsoft.com/office/powerpoint/2010/main" val="769569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1766-3452-B7AA-4536-6BEED01D8A84}"/>
              </a:ext>
            </a:extLst>
          </p:cNvPr>
          <p:cNvSpPr>
            <a:spLocks noGrp="1"/>
          </p:cNvSpPr>
          <p:nvPr>
            <p:ph type="title"/>
          </p:nvPr>
        </p:nvSpPr>
        <p:spPr/>
        <p:txBody>
          <a:bodyPr/>
          <a:lstStyle/>
          <a:p>
            <a:r>
              <a:rPr lang="en-US" sz="4400" dirty="0"/>
              <a:t>Which parameters matter for </a:t>
            </a:r>
            <a:r>
              <a:rPr lang="en-US" dirty="0"/>
              <a:t>woofers?</a:t>
            </a:r>
          </a:p>
        </p:txBody>
      </p:sp>
      <p:sp>
        <p:nvSpPr>
          <p:cNvPr id="3" name="Content Placeholder 2">
            <a:extLst>
              <a:ext uri="{FF2B5EF4-FFF2-40B4-BE49-F238E27FC236}">
                <a16:creationId xmlns:a16="http://schemas.microsoft.com/office/drawing/2014/main" id="{C85E3140-07E2-8E7F-B15B-1E141E081C38}"/>
              </a:ext>
            </a:extLst>
          </p:cNvPr>
          <p:cNvSpPr>
            <a:spLocks noGrp="1"/>
          </p:cNvSpPr>
          <p:nvPr>
            <p:ph idx="1"/>
          </p:nvPr>
        </p:nvSpPr>
        <p:spPr/>
        <p:txBody>
          <a:bodyPr/>
          <a:lstStyle/>
          <a:p>
            <a:r>
              <a:rPr lang="en-US" dirty="0"/>
              <a:t>Resonant Frequency (Fs): This is the frequency where the speaker/subwoofer plays with the least effort in a free air situation. This also determines the lower frequency limit of the driver’s usable range.</a:t>
            </a:r>
          </a:p>
          <a:p>
            <a:r>
              <a:rPr lang="en-US" dirty="0"/>
              <a:t>This is less important for tweeters since they operate at higher frequencies.</a:t>
            </a:r>
          </a:p>
          <a:p>
            <a:r>
              <a:rPr lang="en-US" dirty="0"/>
              <a:t>Excursion Distance Before Distortion (</a:t>
            </a:r>
            <a:r>
              <a:rPr lang="en-US" dirty="0" err="1"/>
              <a:t>Xmax</a:t>
            </a:r>
            <a:r>
              <a:rPr lang="en-US" dirty="0"/>
              <a:t>): The </a:t>
            </a:r>
            <a:r>
              <a:rPr lang="en-US" dirty="0" err="1"/>
              <a:t>Xmax</a:t>
            </a:r>
            <a:r>
              <a:rPr lang="en-US" dirty="0"/>
              <a:t> is the maximum distance of travel before DISTORTION.</a:t>
            </a:r>
          </a:p>
          <a:p>
            <a:endParaRPr lang="en-US" dirty="0"/>
          </a:p>
        </p:txBody>
      </p:sp>
    </p:spTree>
    <p:extLst>
      <p:ext uri="{BB962C8B-B14F-4D97-AF65-F5344CB8AC3E}">
        <p14:creationId xmlns:p14="http://schemas.microsoft.com/office/powerpoint/2010/main" val="2611515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1766-3452-B7AA-4536-6BEED01D8A84}"/>
              </a:ext>
            </a:extLst>
          </p:cNvPr>
          <p:cNvSpPr>
            <a:spLocks noGrp="1"/>
          </p:cNvSpPr>
          <p:nvPr>
            <p:ph type="title"/>
          </p:nvPr>
        </p:nvSpPr>
        <p:spPr/>
        <p:txBody>
          <a:bodyPr/>
          <a:lstStyle/>
          <a:p>
            <a:r>
              <a:rPr lang="en-US" sz="4400" dirty="0"/>
              <a:t>Power Handling</a:t>
            </a:r>
            <a:endParaRPr lang="en-US" dirty="0"/>
          </a:p>
        </p:txBody>
      </p:sp>
      <p:sp>
        <p:nvSpPr>
          <p:cNvPr id="3" name="Content Placeholder 2">
            <a:extLst>
              <a:ext uri="{FF2B5EF4-FFF2-40B4-BE49-F238E27FC236}">
                <a16:creationId xmlns:a16="http://schemas.microsoft.com/office/drawing/2014/main" id="{C85E3140-07E2-8E7F-B15B-1E141E081C38}"/>
              </a:ext>
            </a:extLst>
          </p:cNvPr>
          <p:cNvSpPr>
            <a:spLocks noGrp="1"/>
          </p:cNvSpPr>
          <p:nvPr>
            <p:ph idx="1"/>
          </p:nvPr>
        </p:nvSpPr>
        <p:spPr/>
        <p:txBody>
          <a:bodyPr/>
          <a:lstStyle/>
          <a:p>
            <a:r>
              <a:rPr lang="en-US" dirty="0"/>
              <a:t>Power handling refers to the maximum amount of electrical power a speaker can handle without being damaged. It's typically specified in terms of both continuous (RMS) power and peak power. </a:t>
            </a:r>
          </a:p>
          <a:p>
            <a:r>
              <a:rPr lang="en-US" dirty="0"/>
              <a:t>Exceeding the rated power handling can lead to distortion, overheating, or even physical damage to the speaker.</a:t>
            </a:r>
          </a:p>
          <a:p>
            <a:endParaRPr lang="en-US" dirty="0"/>
          </a:p>
        </p:txBody>
      </p:sp>
    </p:spTree>
    <p:extLst>
      <p:ext uri="{BB962C8B-B14F-4D97-AF65-F5344CB8AC3E}">
        <p14:creationId xmlns:p14="http://schemas.microsoft.com/office/powerpoint/2010/main" val="136069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9B01-82F9-E282-2466-884EA1DB09EB}"/>
              </a:ext>
            </a:extLst>
          </p:cNvPr>
          <p:cNvSpPr>
            <a:spLocks noGrp="1"/>
          </p:cNvSpPr>
          <p:nvPr>
            <p:ph type="title"/>
          </p:nvPr>
        </p:nvSpPr>
        <p:spPr/>
        <p:txBody>
          <a:bodyPr/>
          <a:lstStyle/>
          <a:p>
            <a:r>
              <a:rPr lang="en-US" sz="4400" dirty="0"/>
              <a:t>Sensitivity</a:t>
            </a:r>
            <a:endParaRPr lang="en-US" dirty="0"/>
          </a:p>
        </p:txBody>
      </p:sp>
      <p:sp>
        <p:nvSpPr>
          <p:cNvPr id="3" name="Content Placeholder 2">
            <a:extLst>
              <a:ext uri="{FF2B5EF4-FFF2-40B4-BE49-F238E27FC236}">
                <a16:creationId xmlns:a16="http://schemas.microsoft.com/office/drawing/2014/main" id="{E9D5270C-2DA0-2198-1446-498264DF3DB9}"/>
              </a:ext>
            </a:extLst>
          </p:cNvPr>
          <p:cNvSpPr>
            <a:spLocks noGrp="1"/>
          </p:cNvSpPr>
          <p:nvPr>
            <p:ph idx="1"/>
          </p:nvPr>
        </p:nvSpPr>
        <p:spPr/>
        <p:txBody>
          <a:bodyPr/>
          <a:lstStyle/>
          <a:p>
            <a:r>
              <a:rPr lang="en-US" dirty="0"/>
              <a:t>Sensitivity, often expressed in decibels (dB), measures the sound pressure level (SPL) produced by the speaker when driven by a standard input power level. </a:t>
            </a:r>
          </a:p>
          <a:p>
            <a:r>
              <a:rPr lang="en-US" dirty="0"/>
              <a:t>Sensitivity is measured with an input power of 1 watt and at a distance of 1 meter from the speaker. </a:t>
            </a:r>
          </a:p>
          <a:p>
            <a:r>
              <a:rPr lang="en-US" dirty="0"/>
              <a:t>A higher sensitivity rating indicates that the speaker produces louder sound for the same input power compared to a speaker with lower sensitivity.</a:t>
            </a:r>
          </a:p>
          <a:p>
            <a:r>
              <a:rPr lang="en-US" dirty="0"/>
              <a:t>Sensitivity influences efficiency</a:t>
            </a:r>
          </a:p>
        </p:txBody>
      </p:sp>
      <p:pic>
        <p:nvPicPr>
          <p:cNvPr id="4" name="Picture 3">
            <a:extLst>
              <a:ext uri="{FF2B5EF4-FFF2-40B4-BE49-F238E27FC236}">
                <a16:creationId xmlns:a16="http://schemas.microsoft.com/office/drawing/2014/main" id="{3B0C4F5C-BCAC-B6C2-EF9B-6BC85E7406BA}"/>
              </a:ext>
            </a:extLst>
          </p:cNvPr>
          <p:cNvPicPr>
            <a:picLocks noChangeAspect="1"/>
          </p:cNvPicPr>
          <p:nvPr/>
        </p:nvPicPr>
        <p:blipFill>
          <a:blip r:embed="rId2"/>
          <a:stretch>
            <a:fillRect/>
          </a:stretch>
        </p:blipFill>
        <p:spPr>
          <a:xfrm>
            <a:off x="8194546" y="4855581"/>
            <a:ext cx="3427123" cy="2002419"/>
          </a:xfrm>
          <a:prstGeom prst="rect">
            <a:avLst/>
          </a:prstGeom>
        </p:spPr>
      </p:pic>
    </p:spTree>
    <p:extLst>
      <p:ext uri="{BB962C8B-B14F-4D97-AF65-F5344CB8AC3E}">
        <p14:creationId xmlns:p14="http://schemas.microsoft.com/office/powerpoint/2010/main" val="39217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FD14-1FA8-2580-8039-83338C404ACB}"/>
              </a:ext>
            </a:extLst>
          </p:cNvPr>
          <p:cNvSpPr>
            <a:spLocks noGrp="1"/>
          </p:cNvSpPr>
          <p:nvPr>
            <p:ph type="title"/>
          </p:nvPr>
        </p:nvSpPr>
        <p:spPr/>
        <p:txBody>
          <a:bodyPr/>
          <a:lstStyle/>
          <a:p>
            <a:r>
              <a:rPr lang="en-US" dirty="0"/>
              <a:t>In-Phase waveforms</a:t>
            </a:r>
          </a:p>
        </p:txBody>
      </p:sp>
      <p:pic>
        <p:nvPicPr>
          <p:cNvPr id="5122" name="Picture 2" descr="Introduction to Phase – Discovery of Sound in the Sea">
            <a:extLst>
              <a:ext uri="{FF2B5EF4-FFF2-40B4-BE49-F238E27FC236}">
                <a16:creationId xmlns:a16="http://schemas.microsoft.com/office/drawing/2014/main" id="{A9D76284-0879-5C52-6AC1-52043A718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260" y="2641600"/>
            <a:ext cx="8515697" cy="3548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092ABE-A53C-8013-9E7C-74B8CF17FD35}"/>
              </a:ext>
            </a:extLst>
          </p:cNvPr>
          <p:cNvSpPr txBox="1"/>
          <p:nvPr/>
        </p:nvSpPr>
        <p:spPr>
          <a:xfrm>
            <a:off x="2466109" y="2133600"/>
            <a:ext cx="7363170" cy="369332"/>
          </a:xfrm>
          <a:prstGeom prst="rect">
            <a:avLst/>
          </a:prstGeom>
          <a:noFill/>
        </p:spPr>
        <p:txBody>
          <a:bodyPr wrap="none" rtlCol="0">
            <a:spAutoFit/>
          </a:bodyPr>
          <a:lstStyle/>
          <a:p>
            <a:r>
              <a:rPr lang="en-US" dirty="0"/>
              <a:t>Peaks and troughs align which sums together and reinforces one another</a:t>
            </a:r>
          </a:p>
        </p:txBody>
      </p:sp>
    </p:spTree>
    <p:extLst>
      <p:ext uri="{BB962C8B-B14F-4D97-AF65-F5344CB8AC3E}">
        <p14:creationId xmlns:p14="http://schemas.microsoft.com/office/powerpoint/2010/main" val="2148120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D638-5560-00A5-DA4C-E47B3257BD07}"/>
              </a:ext>
            </a:extLst>
          </p:cNvPr>
          <p:cNvSpPr>
            <a:spLocks noGrp="1"/>
          </p:cNvSpPr>
          <p:nvPr>
            <p:ph type="title"/>
          </p:nvPr>
        </p:nvSpPr>
        <p:spPr/>
        <p:txBody>
          <a:bodyPr/>
          <a:lstStyle/>
          <a:p>
            <a:r>
              <a:rPr lang="en-US" dirty="0"/>
              <a:t>Sensitivity and Power Handling Relationship</a:t>
            </a:r>
          </a:p>
        </p:txBody>
      </p:sp>
      <p:sp>
        <p:nvSpPr>
          <p:cNvPr id="3" name="Content Placeholder 2">
            <a:extLst>
              <a:ext uri="{FF2B5EF4-FFF2-40B4-BE49-F238E27FC236}">
                <a16:creationId xmlns:a16="http://schemas.microsoft.com/office/drawing/2014/main" id="{CEBF9758-B074-B14B-63DA-4A5005310FA2}"/>
              </a:ext>
            </a:extLst>
          </p:cNvPr>
          <p:cNvSpPr>
            <a:spLocks noGrp="1"/>
          </p:cNvSpPr>
          <p:nvPr>
            <p:ph idx="1"/>
          </p:nvPr>
        </p:nvSpPr>
        <p:spPr>
          <a:xfrm>
            <a:off x="838200" y="1825625"/>
            <a:ext cx="5716509" cy="4351338"/>
          </a:xfrm>
        </p:spPr>
        <p:txBody>
          <a:bodyPr>
            <a:normAutofit fontScale="92500" lnSpcReduction="10000"/>
          </a:bodyPr>
          <a:lstStyle/>
          <a:p>
            <a:r>
              <a:rPr lang="en-US" dirty="0"/>
              <a:t>Efficiency: A speaker with higher sensitivity generally converts more electrical power into sound energy efficiently.</a:t>
            </a:r>
          </a:p>
          <a:p>
            <a:r>
              <a:rPr lang="en-US" dirty="0"/>
              <a:t>Power Requirements: Speakers with higher sensitivity require less power to produce a given volume level than speakers with lower sensitivity.</a:t>
            </a:r>
          </a:p>
          <a:p>
            <a:r>
              <a:rPr lang="en-US" dirty="0"/>
              <a:t>System Design: A speaker with high sensitivity might be paired with a lower-powered amplifier and vice versa. </a:t>
            </a:r>
          </a:p>
          <a:p>
            <a:endParaRPr lang="en-US" dirty="0"/>
          </a:p>
        </p:txBody>
      </p:sp>
      <p:pic>
        <p:nvPicPr>
          <p:cNvPr id="4" name="Picture 3" descr="Cherry Vintage Audio - What Is a Speaker Efficiency Rating? When it comes  to speakers, volume has little to do with power. We find a lot of folks are  confused about speaker">
            <a:extLst>
              <a:ext uri="{FF2B5EF4-FFF2-40B4-BE49-F238E27FC236}">
                <a16:creationId xmlns:a16="http://schemas.microsoft.com/office/drawing/2014/main" id="{552E25DC-260C-FA07-8422-01A799CBE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639" y="2216963"/>
            <a:ext cx="4723858" cy="316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24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D638-5560-00A5-DA4C-E47B3257BD07}"/>
              </a:ext>
            </a:extLst>
          </p:cNvPr>
          <p:cNvSpPr>
            <a:spLocks noGrp="1"/>
          </p:cNvSpPr>
          <p:nvPr>
            <p:ph type="title"/>
          </p:nvPr>
        </p:nvSpPr>
        <p:spPr/>
        <p:txBody>
          <a:bodyPr/>
          <a:lstStyle/>
          <a:p>
            <a:r>
              <a:rPr lang="en-US" dirty="0"/>
              <a:t>Compliance </a:t>
            </a:r>
            <a:r>
              <a:rPr lang="en-US" sz="4400" dirty="0"/>
              <a:t>(</a:t>
            </a:r>
            <a:r>
              <a:rPr lang="en-US" sz="4400" dirty="0" err="1"/>
              <a:t>Cms</a:t>
            </a:r>
            <a:r>
              <a:rPr lang="en-US" sz="4400" dirty="0"/>
              <a:t>)</a:t>
            </a:r>
            <a:br>
              <a:rPr lang="en-US" sz="4400" dirty="0"/>
            </a:br>
            <a:r>
              <a:rPr lang="en-US" dirty="0"/>
              <a:t>and Bass Loading</a:t>
            </a:r>
          </a:p>
        </p:txBody>
      </p:sp>
      <p:sp>
        <p:nvSpPr>
          <p:cNvPr id="3" name="Content Placeholder 2">
            <a:extLst>
              <a:ext uri="{FF2B5EF4-FFF2-40B4-BE49-F238E27FC236}">
                <a16:creationId xmlns:a16="http://schemas.microsoft.com/office/drawing/2014/main" id="{CEBF9758-B074-B14B-63DA-4A5005310FA2}"/>
              </a:ext>
            </a:extLst>
          </p:cNvPr>
          <p:cNvSpPr>
            <a:spLocks noGrp="1"/>
          </p:cNvSpPr>
          <p:nvPr>
            <p:ph idx="1"/>
          </p:nvPr>
        </p:nvSpPr>
        <p:spPr>
          <a:xfrm>
            <a:off x="838200" y="1825625"/>
            <a:ext cx="10143653" cy="4351338"/>
          </a:xfrm>
        </p:spPr>
        <p:txBody>
          <a:bodyPr>
            <a:normAutofit/>
          </a:bodyPr>
          <a:lstStyle/>
          <a:p>
            <a:r>
              <a:rPr lang="en-US" dirty="0"/>
              <a:t>Refers to how easily a speaker's cone can move back and forth in response to changes in air pressure.</a:t>
            </a:r>
          </a:p>
          <a:p>
            <a:r>
              <a:rPr lang="en-US" dirty="0"/>
              <a:t>The compliance of the woofer affects how it behaves in different types of enclosures used for speakers, particularly in ported and sealed.</a:t>
            </a:r>
          </a:p>
          <a:p>
            <a:endParaRPr lang="en-US" dirty="0"/>
          </a:p>
        </p:txBody>
      </p:sp>
    </p:spTree>
    <p:extLst>
      <p:ext uri="{BB962C8B-B14F-4D97-AF65-F5344CB8AC3E}">
        <p14:creationId xmlns:p14="http://schemas.microsoft.com/office/powerpoint/2010/main" val="961147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11: Loudspeaker Specifications </a:t>
            </a:r>
          </a:p>
        </p:txBody>
      </p:sp>
    </p:spTree>
    <p:extLst>
      <p:ext uri="{BB962C8B-B14F-4D97-AF65-F5344CB8AC3E}">
        <p14:creationId xmlns:p14="http://schemas.microsoft.com/office/powerpoint/2010/main" val="3309600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E269-AA94-0549-A24C-AE9D9CE40642}"/>
              </a:ext>
            </a:extLst>
          </p:cNvPr>
          <p:cNvSpPr>
            <a:spLocks noGrp="1"/>
          </p:cNvSpPr>
          <p:nvPr>
            <p:ph type="title"/>
          </p:nvPr>
        </p:nvSpPr>
        <p:spPr/>
        <p:txBody>
          <a:bodyPr/>
          <a:lstStyle/>
          <a:p>
            <a:r>
              <a:rPr lang="en-US" dirty="0"/>
              <a:t>Revisiting Power Handling</a:t>
            </a:r>
          </a:p>
        </p:txBody>
      </p:sp>
      <p:sp>
        <p:nvSpPr>
          <p:cNvPr id="3" name="Content Placeholder 2">
            <a:extLst>
              <a:ext uri="{FF2B5EF4-FFF2-40B4-BE49-F238E27FC236}">
                <a16:creationId xmlns:a16="http://schemas.microsoft.com/office/drawing/2014/main" id="{E2337BB2-8E72-D72A-545C-5705CC3371E0}"/>
              </a:ext>
            </a:extLst>
          </p:cNvPr>
          <p:cNvSpPr>
            <a:spLocks noGrp="1"/>
          </p:cNvSpPr>
          <p:nvPr>
            <p:ph idx="1"/>
          </p:nvPr>
        </p:nvSpPr>
        <p:spPr/>
        <p:txBody>
          <a:bodyPr/>
          <a:lstStyle/>
          <a:p>
            <a:r>
              <a:rPr lang="en-US" dirty="0"/>
              <a:t>Peak: the absolute most amount of power run through the system</a:t>
            </a:r>
          </a:p>
          <a:p>
            <a:pPr lvl="1"/>
            <a:r>
              <a:rPr lang="en-US" dirty="0"/>
              <a:t>Refers to overall most watts possible</a:t>
            </a:r>
          </a:p>
          <a:p>
            <a:pPr lvl="1"/>
            <a:r>
              <a:rPr lang="en-US" dirty="0"/>
              <a:t>Not long term</a:t>
            </a:r>
          </a:p>
          <a:p>
            <a:r>
              <a:rPr lang="en-US" dirty="0"/>
              <a:t>RMS (root mean square) : the average of how high the power can be run "comfortably“</a:t>
            </a:r>
          </a:p>
          <a:p>
            <a:pPr lvl="1"/>
            <a:r>
              <a:rPr lang="en-US" dirty="0"/>
              <a:t>Refers to continuous use</a:t>
            </a:r>
          </a:p>
          <a:p>
            <a:pPr lvl="1"/>
            <a:r>
              <a:rPr lang="en-US" dirty="0"/>
              <a:t>Equation to see values over time</a:t>
            </a:r>
          </a:p>
          <a:p>
            <a:endParaRPr lang="en-US" dirty="0"/>
          </a:p>
        </p:txBody>
      </p:sp>
      <p:pic>
        <p:nvPicPr>
          <p:cNvPr id="5" name="Picture 4">
            <a:extLst>
              <a:ext uri="{FF2B5EF4-FFF2-40B4-BE49-F238E27FC236}">
                <a16:creationId xmlns:a16="http://schemas.microsoft.com/office/drawing/2014/main" id="{D1488EE2-8AF2-53F4-ED1C-1287B15CA63C}"/>
              </a:ext>
            </a:extLst>
          </p:cNvPr>
          <p:cNvPicPr>
            <a:picLocks noChangeAspect="1"/>
          </p:cNvPicPr>
          <p:nvPr/>
        </p:nvPicPr>
        <p:blipFill>
          <a:blip r:embed="rId2"/>
          <a:stretch>
            <a:fillRect/>
          </a:stretch>
        </p:blipFill>
        <p:spPr>
          <a:xfrm>
            <a:off x="6434232" y="3721100"/>
            <a:ext cx="5172075" cy="2590800"/>
          </a:xfrm>
          <a:prstGeom prst="rect">
            <a:avLst/>
          </a:prstGeom>
        </p:spPr>
      </p:pic>
    </p:spTree>
    <p:extLst>
      <p:ext uri="{BB962C8B-B14F-4D97-AF65-F5344CB8AC3E}">
        <p14:creationId xmlns:p14="http://schemas.microsoft.com/office/powerpoint/2010/main" val="3071189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B42F-E4C7-59D0-5C17-6F908D915548}"/>
              </a:ext>
            </a:extLst>
          </p:cNvPr>
          <p:cNvSpPr>
            <a:spLocks noGrp="1"/>
          </p:cNvSpPr>
          <p:nvPr>
            <p:ph type="title"/>
          </p:nvPr>
        </p:nvSpPr>
        <p:spPr/>
        <p:txBody>
          <a:bodyPr/>
          <a:lstStyle/>
          <a:p>
            <a:r>
              <a:rPr lang="en-US" dirty="0"/>
              <a:t>Units of Measurement</a:t>
            </a:r>
          </a:p>
        </p:txBody>
      </p:sp>
      <p:sp>
        <p:nvSpPr>
          <p:cNvPr id="3" name="Content Placeholder 2">
            <a:extLst>
              <a:ext uri="{FF2B5EF4-FFF2-40B4-BE49-F238E27FC236}">
                <a16:creationId xmlns:a16="http://schemas.microsoft.com/office/drawing/2014/main" id="{E32928B3-E716-A741-F885-33E6F4D6972C}"/>
              </a:ext>
            </a:extLst>
          </p:cNvPr>
          <p:cNvSpPr>
            <a:spLocks noGrp="1"/>
          </p:cNvSpPr>
          <p:nvPr>
            <p:ph idx="1"/>
          </p:nvPr>
        </p:nvSpPr>
        <p:spPr/>
        <p:txBody>
          <a:bodyPr/>
          <a:lstStyle/>
          <a:p>
            <a:r>
              <a:rPr lang="en-US"/>
              <a:t> dB = unit of volume</a:t>
            </a:r>
          </a:p>
          <a:p>
            <a:r>
              <a:rPr lang="en-US"/>
              <a:t>KHz= unit of frequency</a:t>
            </a:r>
          </a:p>
          <a:p>
            <a:pPr lvl="1"/>
            <a:r>
              <a:rPr lang="en-US"/>
              <a:t>The cycle of a specific frequency</a:t>
            </a:r>
          </a:p>
          <a:p>
            <a:r>
              <a:rPr lang="en-US"/>
              <a:t>Meter = unit of distance</a:t>
            </a:r>
          </a:p>
          <a:p>
            <a:pPr lvl="1"/>
            <a:r>
              <a:rPr lang="en-US"/>
              <a:t> Related to distance sound waves move</a:t>
            </a:r>
          </a:p>
          <a:p>
            <a:r>
              <a:rPr lang="en-US"/>
              <a:t>Watt = unit of Power</a:t>
            </a:r>
          </a:p>
          <a:p>
            <a:pPr lvl="1"/>
            <a:r>
              <a:rPr lang="en-US"/>
              <a:t>Amp sending too many watts can destroy speaker</a:t>
            </a:r>
          </a:p>
          <a:p>
            <a:pPr lvl="1"/>
            <a:r>
              <a:rPr lang="en-US"/>
              <a:t>Too little can cause clipping</a:t>
            </a:r>
            <a:endParaRPr lang="en-US" dirty="0"/>
          </a:p>
        </p:txBody>
      </p:sp>
      <p:pic>
        <p:nvPicPr>
          <p:cNvPr id="5" name="Picture 4">
            <a:extLst>
              <a:ext uri="{FF2B5EF4-FFF2-40B4-BE49-F238E27FC236}">
                <a16:creationId xmlns:a16="http://schemas.microsoft.com/office/drawing/2014/main" id="{331C36A5-E5C3-0099-9A97-315FE9794B8C}"/>
              </a:ext>
            </a:extLst>
          </p:cNvPr>
          <p:cNvPicPr>
            <a:picLocks noChangeAspect="1"/>
          </p:cNvPicPr>
          <p:nvPr/>
        </p:nvPicPr>
        <p:blipFill>
          <a:blip r:embed="rId2"/>
          <a:stretch>
            <a:fillRect/>
          </a:stretch>
        </p:blipFill>
        <p:spPr>
          <a:xfrm>
            <a:off x="7393758" y="681037"/>
            <a:ext cx="4629150" cy="3714750"/>
          </a:xfrm>
          <a:prstGeom prst="rect">
            <a:avLst/>
          </a:prstGeom>
        </p:spPr>
      </p:pic>
    </p:spTree>
    <p:extLst>
      <p:ext uri="{BB962C8B-B14F-4D97-AF65-F5344CB8AC3E}">
        <p14:creationId xmlns:p14="http://schemas.microsoft.com/office/powerpoint/2010/main" val="49457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EC04-F129-8E19-13D0-77C7E3D1582D}"/>
              </a:ext>
            </a:extLst>
          </p:cNvPr>
          <p:cNvSpPr>
            <a:spLocks noGrp="1"/>
          </p:cNvSpPr>
          <p:nvPr>
            <p:ph type="title"/>
          </p:nvPr>
        </p:nvSpPr>
        <p:spPr/>
        <p:txBody>
          <a:bodyPr/>
          <a:lstStyle/>
          <a:p>
            <a:r>
              <a:rPr lang="en-US" dirty="0"/>
              <a:t>Pro vs. Home Audio</a:t>
            </a:r>
          </a:p>
        </p:txBody>
      </p:sp>
      <p:sp>
        <p:nvSpPr>
          <p:cNvPr id="3" name="Content Placeholder 2">
            <a:extLst>
              <a:ext uri="{FF2B5EF4-FFF2-40B4-BE49-F238E27FC236}">
                <a16:creationId xmlns:a16="http://schemas.microsoft.com/office/drawing/2014/main" id="{5BB2E3EF-5FE9-FF6A-7D39-17AB30B9BAD1}"/>
              </a:ext>
            </a:extLst>
          </p:cNvPr>
          <p:cNvSpPr>
            <a:spLocks noGrp="1"/>
          </p:cNvSpPr>
          <p:nvPr>
            <p:ph idx="1"/>
          </p:nvPr>
        </p:nvSpPr>
        <p:spPr/>
        <p:txBody>
          <a:bodyPr/>
          <a:lstStyle/>
          <a:p>
            <a:r>
              <a:rPr lang="en-US" dirty="0"/>
              <a:t>HOME - REGULAR</a:t>
            </a:r>
          </a:p>
          <a:p>
            <a:pPr lvl="1"/>
            <a:r>
              <a:rPr lang="en-US" dirty="0"/>
              <a:t>Ease of Use</a:t>
            </a:r>
          </a:p>
          <a:p>
            <a:pPr lvl="1"/>
            <a:r>
              <a:rPr lang="en-US" dirty="0"/>
              <a:t>Pleasurable frequency curve.</a:t>
            </a:r>
          </a:p>
          <a:p>
            <a:pPr lvl="1"/>
            <a:r>
              <a:rPr lang="en-US" dirty="0"/>
              <a:t>Boost in bass and treble</a:t>
            </a:r>
          </a:p>
          <a:p>
            <a:pPr lvl="1"/>
            <a:r>
              <a:rPr lang="en-US" dirty="0"/>
              <a:t>Not accurate because of this</a:t>
            </a:r>
          </a:p>
          <a:p>
            <a:r>
              <a:rPr lang="en-US" dirty="0"/>
              <a:t>PRO - STUDIO</a:t>
            </a:r>
          </a:p>
          <a:p>
            <a:pPr lvl="1"/>
            <a:r>
              <a:rPr lang="en-US" dirty="0"/>
              <a:t>Accurate, Flat, sound reproduction</a:t>
            </a:r>
          </a:p>
          <a:p>
            <a:pPr lvl="1"/>
            <a:r>
              <a:rPr lang="en-US" dirty="0"/>
              <a:t>Durability</a:t>
            </a:r>
          </a:p>
          <a:p>
            <a:pPr marL="457200" lvl="1" indent="0">
              <a:buNone/>
            </a:pPr>
            <a:endParaRPr lang="en-US" dirty="0"/>
          </a:p>
        </p:txBody>
      </p:sp>
    </p:spTree>
    <p:extLst>
      <p:ext uri="{BB962C8B-B14F-4D97-AF65-F5344CB8AC3E}">
        <p14:creationId xmlns:p14="http://schemas.microsoft.com/office/powerpoint/2010/main" val="2496243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EC04-F129-8E19-13D0-77C7E3D1582D}"/>
              </a:ext>
            </a:extLst>
          </p:cNvPr>
          <p:cNvSpPr>
            <a:spLocks noGrp="1"/>
          </p:cNvSpPr>
          <p:nvPr>
            <p:ph type="title"/>
          </p:nvPr>
        </p:nvSpPr>
        <p:spPr/>
        <p:txBody>
          <a:bodyPr/>
          <a:lstStyle/>
          <a:p>
            <a:r>
              <a:rPr lang="en-US" dirty="0"/>
              <a:t>Consumer preferences </a:t>
            </a:r>
          </a:p>
        </p:txBody>
      </p:sp>
      <p:sp>
        <p:nvSpPr>
          <p:cNvPr id="3" name="Content Placeholder 2">
            <a:extLst>
              <a:ext uri="{FF2B5EF4-FFF2-40B4-BE49-F238E27FC236}">
                <a16:creationId xmlns:a16="http://schemas.microsoft.com/office/drawing/2014/main" id="{5BB2E3EF-5FE9-FF6A-7D39-17AB30B9BAD1}"/>
              </a:ext>
            </a:extLst>
          </p:cNvPr>
          <p:cNvSpPr>
            <a:spLocks noGrp="1"/>
          </p:cNvSpPr>
          <p:nvPr>
            <p:ph idx="1"/>
          </p:nvPr>
        </p:nvSpPr>
        <p:spPr/>
        <p:txBody>
          <a:bodyPr/>
          <a:lstStyle/>
          <a:p>
            <a:r>
              <a:rPr lang="en-US" dirty="0"/>
              <a:t>Size</a:t>
            </a:r>
          </a:p>
          <a:p>
            <a:pPr lvl="1"/>
            <a:r>
              <a:rPr lang="en-US" dirty="0"/>
              <a:t>6×9-inch, 6.5-inch, 5 1/4-inch, 4-inch, and 3.5-inch.</a:t>
            </a:r>
          </a:p>
          <a:p>
            <a:pPr lvl="1"/>
            <a:r>
              <a:rPr lang="en-US" dirty="0"/>
              <a:t>Common sizes include 6.5", 8", and 12"</a:t>
            </a:r>
          </a:p>
          <a:p>
            <a:pPr lvl="1"/>
            <a:r>
              <a:rPr lang="en-US" dirty="0"/>
              <a:t>These common speaker sizes produce a diverse range of tones.</a:t>
            </a:r>
          </a:p>
          <a:p>
            <a:pPr lvl="1"/>
            <a:r>
              <a:rPr lang="en-US" dirty="0"/>
              <a:t>Not accurate because of this</a:t>
            </a:r>
          </a:p>
          <a:p>
            <a:r>
              <a:rPr lang="en-US" dirty="0"/>
              <a:t>Visual aesthetic</a:t>
            </a:r>
          </a:p>
          <a:p>
            <a:r>
              <a:rPr lang="en-US" dirty="0"/>
              <a:t>Enclosure material </a:t>
            </a:r>
          </a:p>
          <a:p>
            <a:r>
              <a:rPr lang="en-US" dirty="0"/>
              <a:t>Bass/punch</a:t>
            </a:r>
          </a:p>
          <a:p>
            <a:pPr marL="457200" lvl="1" indent="0">
              <a:buNone/>
            </a:pPr>
            <a:endParaRPr lang="en-US" dirty="0"/>
          </a:p>
        </p:txBody>
      </p:sp>
    </p:spTree>
    <p:extLst>
      <p:ext uri="{BB962C8B-B14F-4D97-AF65-F5344CB8AC3E}">
        <p14:creationId xmlns:p14="http://schemas.microsoft.com/office/powerpoint/2010/main" val="4193206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BD6C-AEF5-9A26-AF89-AE41887E888D}"/>
              </a:ext>
            </a:extLst>
          </p:cNvPr>
          <p:cNvSpPr>
            <a:spLocks noGrp="1"/>
          </p:cNvSpPr>
          <p:nvPr>
            <p:ph type="title"/>
          </p:nvPr>
        </p:nvSpPr>
        <p:spPr/>
        <p:txBody>
          <a:bodyPr/>
          <a:lstStyle/>
          <a:p>
            <a:r>
              <a:rPr lang="en-US" dirty="0"/>
              <a:t>Vented vs Sealed dispersion</a:t>
            </a:r>
          </a:p>
        </p:txBody>
      </p:sp>
      <p:sp>
        <p:nvSpPr>
          <p:cNvPr id="3" name="Content Placeholder 2">
            <a:extLst>
              <a:ext uri="{FF2B5EF4-FFF2-40B4-BE49-F238E27FC236}">
                <a16:creationId xmlns:a16="http://schemas.microsoft.com/office/drawing/2014/main" id="{82FCDAFC-36C4-7B81-9929-4501F34A9C16}"/>
              </a:ext>
            </a:extLst>
          </p:cNvPr>
          <p:cNvSpPr>
            <a:spLocks noGrp="1"/>
          </p:cNvSpPr>
          <p:nvPr>
            <p:ph idx="1"/>
          </p:nvPr>
        </p:nvSpPr>
        <p:spPr/>
        <p:txBody>
          <a:bodyPr/>
          <a:lstStyle/>
          <a:p>
            <a:r>
              <a:rPr lang="en-US" dirty="0"/>
              <a:t>Vented allows for more reinforcement of low bass frequencies giving the illusion of more bass.</a:t>
            </a:r>
          </a:p>
          <a:p>
            <a:endParaRPr lang="en-US" dirty="0"/>
          </a:p>
          <a:p>
            <a:r>
              <a:rPr lang="en-US" dirty="0"/>
              <a:t>Sealed allows for more controlled and “tight” low end response without any extra bass reinforcement.</a:t>
            </a:r>
          </a:p>
        </p:txBody>
      </p:sp>
    </p:spTree>
    <p:extLst>
      <p:ext uri="{BB962C8B-B14F-4D97-AF65-F5344CB8AC3E}">
        <p14:creationId xmlns:p14="http://schemas.microsoft.com/office/powerpoint/2010/main" val="303690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1DDA-83DF-BD7B-41BE-F4645B57D80D}"/>
              </a:ext>
            </a:extLst>
          </p:cNvPr>
          <p:cNvSpPr>
            <a:spLocks noGrp="1"/>
          </p:cNvSpPr>
          <p:nvPr>
            <p:ph type="title"/>
          </p:nvPr>
        </p:nvSpPr>
        <p:spPr/>
        <p:txBody>
          <a:bodyPr/>
          <a:lstStyle/>
          <a:p>
            <a:r>
              <a:rPr lang="en-US" dirty="0"/>
              <a:t>Types of connectors</a:t>
            </a:r>
          </a:p>
        </p:txBody>
      </p:sp>
      <p:sp>
        <p:nvSpPr>
          <p:cNvPr id="3" name="Content Placeholder 2">
            <a:extLst>
              <a:ext uri="{FF2B5EF4-FFF2-40B4-BE49-F238E27FC236}">
                <a16:creationId xmlns:a16="http://schemas.microsoft.com/office/drawing/2014/main" id="{B265397D-7FD6-E5C1-0701-32529255B2EB}"/>
              </a:ext>
            </a:extLst>
          </p:cNvPr>
          <p:cNvSpPr>
            <a:spLocks noGrp="1"/>
          </p:cNvSpPr>
          <p:nvPr>
            <p:ph idx="1"/>
          </p:nvPr>
        </p:nvSpPr>
        <p:spPr>
          <a:xfrm>
            <a:off x="881737" y="1805505"/>
            <a:ext cx="10515600" cy="4351338"/>
          </a:xfrm>
        </p:spPr>
        <p:txBody>
          <a:bodyPr>
            <a:normAutofit lnSpcReduction="10000"/>
          </a:bodyPr>
          <a:lstStyle/>
          <a:p>
            <a:r>
              <a:rPr lang="en-US" sz="2800" dirty="0" err="1"/>
              <a:t>SpeakOn</a:t>
            </a:r>
            <a:r>
              <a:rPr lang="en-US" sz="2800" dirty="0"/>
              <a:t> </a:t>
            </a:r>
          </a:p>
          <a:p>
            <a:endParaRPr lang="en-US" sz="2800" dirty="0"/>
          </a:p>
          <a:p>
            <a:r>
              <a:rPr lang="en-US" sz="2800" dirty="0"/>
              <a:t>Banana plug 	</a:t>
            </a:r>
            <a:endParaRPr lang="en-US" dirty="0"/>
          </a:p>
          <a:p>
            <a:endParaRPr lang="en-US" sz="2800" dirty="0"/>
          </a:p>
          <a:p>
            <a:r>
              <a:rPr lang="en-US" sz="2800" dirty="0"/>
              <a:t>¼” Phono</a:t>
            </a:r>
          </a:p>
          <a:p>
            <a:endParaRPr lang="en-US" sz="2800" dirty="0"/>
          </a:p>
          <a:p>
            <a:r>
              <a:rPr lang="en-US" sz="2800" dirty="0"/>
              <a:t>Bare wire</a:t>
            </a:r>
            <a:endParaRPr lang="en-US" dirty="0"/>
          </a:p>
          <a:p>
            <a:endParaRPr lang="en-US" dirty="0"/>
          </a:p>
          <a:p>
            <a:r>
              <a:rPr lang="en-US" dirty="0"/>
              <a:t>XLR</a:t>
            </a:r>
          </a:p>
        </p:txBody>
      </p:sp>
      <p:pic>
        <p:nvPicPr>
          <p:cNvPr id="4" name="Picture 3" descr="Speaker Twist Jack - Neutrik, speakON, 4-pole, panel mount image 1">
            <a:extLst>
              <a:ext uri="{FF2B5EF4-FFF2-40B4-BE49-F238E27FC236}">
                <a16:creationId xmlns:a16="http://schemas.microsoft.com/office/drawing/2014/main" id="{08A9233D-0826-FA23-176C-27DF850E1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114" y="1449725"/>
            <a:ext cx="1062562" cy="10625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utrik US 4 Pole Female Cable Connector, Black Metal Housing, Chuck Type  Strain Relief | PSSL ProSound and Stage Lighting">
            <a:extLst>
              <a:ext uri="{FF2B5EF4-FFF2-40B4-BE49-F238E27FC236}">
                <a16:creationId xmlns:a16="http://schemas.microsoft.com/office/drawing/2014/main" id="{5500C8AD-5058-85FD-9447-C4FA23480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46736" y="1391637"/>
            <a:ext cx="1221031" cy="1178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ro Co MDP Dual Banana Plug Connector - Red | Sweetwater">
            <a:extLst>
              <a:ext uri="{FF2B5EF4-FFF2-40B4-BE49-F238E27FC236}">
                <a16:creationId xmlns:a16="http://schemas.microsoft.com/office/drawing/2014/main" id="{DC55ADBC-D27C-DA96-5AB4-FFE107B39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3114" y="2771990"/>
            <a:ext cx="1418009" cy="10625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E612A0C-5452-0985-578A-A0CA84D35E1F}"/>
              </a:ext>
            </a:extLst>
          </p:cNvPr>
          <p:cNvPicPr>
            <a:picLocks noChangeAspect="1"/>
          </p:cNvPicPr>
          <p:nvPr/>
        </p:nvPicPr>
        <p:blipFill>
          <a:blip r:embed="rId5"/>
          <a:stretch>
            <a:fillRect/>
          </a:stretch>
        </p:blipFill>
        <p:spPr>
          <a:xfrm>
            <a:off x="4958104" y="2568827"/>
            <a:ext cx="1468887" cy="1468887"/>
          </a:xfrm>
          <a:prstGeom prst="rect">
            <a:avLst/>
          </a:prstGeom>
        </p:spPr>
      </p:pic>
      <p:pic>
        <p:nvPicPr>
          <p:cNvPr id="8" name="Picture 7" descr="XMSJSIY 1/4 TS to Speaker Bare Wire,Audio Cable to 6.35mm Male Mono Adapter  Replacement Open End Gold-Plated OFC HiFi TS Speaker Cord Amplifier Patch  ...">
            <a:extLst>
              <a:ext uri="{FF2B5EF4-FFF2-40B4-BE49-F238E27FC236}">
                <a16:creationId xmlns:a16="http://schemas.microsoft.com/office/drawing/2014/main" id="{7814A521-B1A1-B723-F1F3-E12A634734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193"/>
          <a:stretch/>
        </p:blipFill>
        <p:spPr bwMode="auto">
          <a:xfrm>
            <a:off x="2834304" y="3723589"/>
            <a:ext cx="1418009" cy="8480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ual 1/4 Inch Jack Plate for Guitar, PA Speaker Cabinets">
            <a:extLst>
              <a:ext uri="{FF2B5EF4-FFF2-40B4-BE49-F238E27FC236}">
                <a16:creationId xmlns:a16="http://schemas.microsoft.com/office/drawing/2014/main" id="{9E581E1A-264A-DCBB-44E4-633218AD2F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842" y="3723589"/>
            <a:ext cx="848072" cy="848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peaker cable terminations. Bare copper wire or other devices - Hi-Fi  Corner - Naim Audio - Community">
            <a:extLst>
              <a:ext uri="{FF2B5EF4-FFF2-40B4-BE49-F238E27FC236}">
                <a16:creationId xmlns:a16="http://schemas.microsoft.com/office/drawing/2014/main" id="{BD676FD5-10F2-F61E-8C90-A5853E2C94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9370" y="4423693"/>
            <a:ext cx="765321" cy="1144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 Easy Ways to Connect Powered Speakers to a Mixer - Virtuoso Central">
            <a:extLst>
              <a:ext uri="{FF2B5EF4-FFF2-40B4-BE49-F238E27FC236}">
                <a16:creationId xmlns:a16="http://schemas.microsoft.com/office/drawing/2014/main" id="{934D9A88-02E2-2CFD-6759-7912112F35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4985" y="5075940"/>
            <a:ext cx="1458323" cy="182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53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FBD5-4167-CA40-FF56-D1F7712618DC}"/>
              </a:ext>
            </a:extLst>
          </p:cNvPr>
          <p:cNvSpPr>
            <a:spLocks noGrp="1"/>
          </p:cNvSpPr>
          <p:nvPr>
            <p:ph type="title"/>
          </p:nvPr>
        </p:nvSpPr>
        <p:spPr/>
        <p:txBody>
          <a:bodyPr/>
          <a:lstStyle/>
          <a:p>
            <a:r>
              <a:rPr lang="en-US" dirty="0"/>
              <a:t>Stranded vs. Solid core</a:t>
            </a:r>
          </a:p>
        </p:txBody>
      </p:sp>
      <p:sp>
        <p:nvSpPr>
          <p:cNvPr id="3" name="Content Placeholder 2">
            <a:extLst>
              <a:ext uri="{FF2B5EF4-FFF2-40B4-BE49-F238E27FC236}">
                <a16:creationId xmlns:a16="http://schemas.microsoft.com/office/drawing/2014/main" id="{A8660DC1-D86A-93A6-C523-5A75E9583B73}"/>
              </a:ext>
            </a:extLst>
          </p:cNvPr>
          <p:cNvSpPr>
            <a:spLocks noGrp="1"/>
          </p:cNvSpPr>
          <p:nvPr>
            <p:ph idx="1"/>
          </p:nvPr>
        </p:nvSpPr>
        <p:spPr>
          <a:xfrm>
            <a:off x="838200" y="1825625"/>
            <a:ext cx="6341198" cy="4351338"/>
          </a:xfrm>
        </p:spPr>
        <p:txBody>
          <a:bodyPr/>
          <a:lstStyle/>
          <a:p>
            <a:r>
              <a:rPr lang="en-US" dirty="0">
                <a:solidFill>
                  <a:srgbClr val="000000"/>
                </a:solidFill>
              </a:rPr>
              <a:t>Stranded core has many ‘outside’ circumferences, which reduces high frequency losses</a:t>
            </a:r>
          </a:p>
          <a:p>
            <a:endParaRPr lang="en-US" dirty="0">
              <a:solidFill>
                <a:srgbClr val="000000"/>
              </a:solidFill>
            </a:endParaRPr>
          </a:p>
          <a:p>
            <a:r>
              <a:rPr lang="en-US" dirty="0">
                <a:solidFill>
                  <a:srgbClr val="000000"/>
                </a:solidFill>
              </a:rPr>
              <a:t>Solid core can only bend a few times before it cracks and breaks.  </a:t>
            </a:r>
          </a:p>
          <a:p>
            <a:endParaRPr lang="en-US" dirty="0">
              <a:solidFill>
                <a:srgbClr val="000000"/>
              </a:solidFill>
            </a:endParaRPr>
          </a:p>
          <a:p>
            <a:r>
              <a:rPr lang="en-US" dirty="0">
                <a:solidFill>
                  <a:srgbClr val="000000"/>
                </a:solidFill>
              </a:rPr>
              <a:t>Stranded core wire is way more flexible and is exclusively used as speaker wire</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88FF8BFE-A6C5-51BD-7062-8DA5034BE305}"/>
              </a:ext>
            </a:extLst>
          </p:cNvPr>
          <p:cNvPicPr>
            <a:picLocks noChangeAspect="1"/>
          </p:cNvPicPr>
          <p:nvPr/>
        </p:nvPicPr>
        <p:blipFill>
          <a:blip r:embed="rId2"/>
          <a:stretch>
            <a:fillRect/>
          </a:stretch>
        </p:blipFill>
        <p:spPr>
          <a:xfrm>
            <a:off x="7232395" y="2015428"/>
            <a:ext cx="4959605" cy="3171176"/>
          </a:xfrm>
          <a:prstGeom prst="rect">
            <a:avLst/>
          </a:prstGeom>
        </p:spPr>
      </p:pic>
    </p:spTree>
    <p:extLst>
      <p:ext uri="{BB962C8B-B14F-4D97-AF65-F5344CB8AC3E}">
        <p14:creationId xmlns:p14="http://schemas.microsoft.com/office/powerpoint/2010/main" val="193597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3AB1-504E-2D2D-5934-80534532D0CF}"/>
              </a:ext>
            </a:extLst>
          </p:cNvPr>
          <p:cNvSpPr>
            <a:spLocks noGrp="1"/>
          </p:cNvSpPr>
          <p:nvPr>
            <p:ph type="title"/>
          </p:nvPr>
        </p:nvSpPr>
        <p:spPr/>
        <p:txBody>
          <a:bodyPr/>
          <a:lstStyle/>
          <a:p>
            <a:r>
              <a:rPr lang="en-US" dirty="0"/>
              <a:t>180 Degrees Out of Phase Waveforms</a:t>
            </a:r>
          </a:p>
        </p:txBody>
      </p:sp>
      <p:pic>
        <p:nvPicPr>
          <p:cNvPr id="6146" name="Picture 2" descr="Introduction to Phase – Discovery of Sound in the Sea">
            <a:extLst>
              <a:ext uri="{FF2B5EF4-FFF2-40B4-BE49-F238E27FC236}">
                <a16:creationId xmlns:a16="http://schemas.microsoft.com/office/drawing/2014/main" id="{A625EA22-52FA-F4A1-7EEE-74334B929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291" y="2004725"/>
            <a:ext cx="7495417" cy="4384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A0D657-24E3-C9B1-7DEF-A76C02892B90}"/>
              </a:ext>
            </a:extLst>
          </p:cNvPr>
          <p:cNvSpPr txBox="1"/>
          <p:nvPr/>
        </p:nvSpPr>
        <p:spPr>
          <a:xfrm>
            <a:off x="2639344" y="1506022"/>
            <a:ext cx="7204364" cy="369332"/>
          </a:xfrm>
          <a:prstGeom prst="rect">
            <a:avLst/>
          </a:prstGeom>
          <a:noFill/>
        </p:spPr>
        <p:txBody>
          <a:bodyPr wrap="square" rtlCol="0">
            <a:spAutoFit/>
          </a:bodyPr>
          <a:lstStyle/>
          <a:p>
            <a:r>
              <a:rPr lang="en-US" dirty="0"/>
              <a:t>180 degrees out of phase waves sum together, cancelling one another</a:t>
            </a:r>
          </a:p>
        </p:txBody>
      </p:sp>
    </p:spTree>
    <p:extLst>
      <p:ext uri="{BB962C8B-B14F-4D97-AF65-F5344CB8AC3E}">
        <p14:creationId xmlns:p14="http://schemas.microsoft.com/office/powerpoint/2010/main" val="32065155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8EB7-5DD3-1FA3-7FD7-F14F30D353D4}"/>
              </a:ext>
            </a:extLst>
          </p:cNvPr>
          <p:cNvSpPr>
            <a:spLocks noGrp="1"/>
          </p:cNvSpPr>
          <p:nvPr>
            <p:ph type="ctrTitle"/>
          </p:nvPr>
        </p:nvSpPr>
        <p:spPr/>
        <p:txBody>
          <a:bodyPr/>
          <a:lstStyle/>
          <a:p>
            <a:r>
              <a:rPr lang="en-US" dirty="0"/>
              <a:t>Topic 12: Amplifiers and Signal Processing</a:t>
            </a:r>
          </a:p>
        </p:txBody>
      </p:sp>
    </p:spTree>
    <p:extLst>
      <p:ext uri="{BB962C8B-B14F-4D97-AF65-F5344CB8AC3E}">
        <p14:creationId xmlns:p14="http://schemas.microsoft.com/office/powerpoint/2010/main" val="622701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6F7D-7982-18D5-FE0A-AC5AEA53FF9B}"/>
              </a:ext>
            </a:extLst>
          </p:cNvPr>
          <p:cNvSpPr>
            <a:spLocks noGrp="1"/>
          </p:cNvSpPr>
          <p:nvPr>
            <p:ph type="title"/>
          </p:nvPr>
        </p:nvSpPr>
        <p:spPr/>
        <p:txBody>
          <a:bodyPr/>
          <a:lstStyle/>
          <a:p>
            <a:r>
              <a:rPr lang="en-US" dirty="0"/>
              <a:t>Amplifiers</a:t>
            </a:r>
          </a:p>
        </p:txBody>
      </p:sp>
      <p:sp>
        <p:nvSpPr>
          <p:cNvPr id="3" name="Content Placeholder 2">
            <a:extLst>
              <a:ext uri="{FF2B5EF4-FFF2-40B4-BE49-F238E27FC236}">
                <a16:creationId xmlns:a16="http://schemas.microsoft.com/office/drawing/2014/main" id="{3BE4BA8D-59F1-EDD4-460E-CE742DFCD721}"/>
              </a:ext>
            </a:extLst>
          </p:cNvPr>
          <p:cNvSpPr>
            <a:spLocks noGrp="1"/>
          </p:cNvSpPr>
          <p:nvPr>
            <p:ph idx="1"/>
          </p:nvPr>
        </p:nvSpPr>
        <p:spPr/>
        <p:txBody>
          <a:bodyPr/>
          <a:lstStyle/>
          <a:p>
            <a:r>
              <a:rPr lang="en-US" dirty="0"/>
              <a:t>Increase voltage, current, or power of a received signal.</a:t>
            </a:r>
          </a:p>
        </p:txBody>
      </p:sp>
      <p:pic>
        <p:nvPicPr>
          <p:cNvPr id="4" name="Google Shape;7111;p134">
            <a:extLst>
              <a:ext uri="{FF2B5EF4-FFF2-40B4-BE49-F238E27FC236}">
                <a16:creationId xmlns:a16="http://schemas.microsoft.com/office/drawing/2014/main" id="{D1013B7A-CF57-D53E-7E27-4B97AF75F9D7}"/>
              </a:ext>
            </a:extLst>
          </p:cNvPr>
          <p:cNvPicPr preferRelativeResize="0"/>
          <p:nvPr/>
        </p:nvPicPr>
        <p:blipFill rotWithShape="1">
          <a:blip r:embed="rId2">
            <a:alphaModFix/>
          </a:blip>
          <a:srcRect l="16598" t="29541" r="16093" b="28219"/>
          <a:stretch/>
        </p:blipFill>
        <p:spPr>
          <a:xfrm>
            <a:off x="6096000" y="3116075"/>
            <a:ext cx="4333224" cy="1529476"/>
          </a:xfrm>
          <a:prstGeom prst="rect">
            <a:avLst/>
          </a:prstGeom>
          <a:noFill/>
          <a:ln>
            <a:noFill/>
          </a:ln>
        </p:spPr>
      </p:pic>
      <p:pic>
        <p:nvPicPr>
          <p:cNvPr id="5" name="Google Shape;7112;p134">
            <a:extLst>
              <a:ext uri="{FF2B5EF4-FFF2-40B4-BE49-F238E27FC236}">
                <a16:creationId xmlns:a16="http://schemas.microsoft.com/office/drawing/2014/main" id="{9E6BD67A-0088-8753-90D4-ED1A985773B7}"/>
              </a:ext>
            </a:extLst>
          </p:cNvPr>
          <p:cNvPicPr preferRelativeResize="0"/>
          <p:nvPr/>
        </p:nvPicPr>
        <p:blipFill>
          <a:blip r:embed="rId3">
            <a:alphaModFix/>
          </a:blip>
          <a:stretch>
            <a:fillRect/>
          </a:stretch>
        </p:blipFill>
        <p:spPr>
          <a:xfrm>
            <a:off x="1469550" y="3021389"/>
            <a:ext cx="4626450" cy="1947500"/>
          </a:xfrm>
          <a:prstGeom prst="rect">
            <a:avLst/>
          </a:prstGeom>
          <a:noFill/>
          <a:ln>
            <a:noFill/>
          </a:ln>
        </p:spPr>
      </p:pic>
      <p:pic>
        <p:nvPicPr>
          <p:cNvPr id="6" name="Google Shape;7113;p134">
            <a:extLst>
              <a:ext uri="{FF2B5EF4-FFF2-40B4-BE49-F238E27FC236}">
                <a16:creationId xmlns:a16="http://schemas.microsoft.com/office/drawing/2014/main" id="{51DA86A2-4214-2F72-43EF-4E9DEFD6377A}"/>
              </a:ext>
            </a:extLst>
          </p:cNvPr>
          <p:cNvPicPr preferRelativeResize="0"/>
          <p:nvPr/>
        </p:nvPicPr>
        <p:blipFill>
          <a:blip r:embed="rId4">
            <a:alphaModFix/>
          </a:blip>
          <a:stretch>
            <a:fillRect/>
          </a:stretch>
        </p:blipFill>
        <p:spPr>
          <a:xfrm>
            <a:off x="3772638" y="4968875"/>
            <a:ext cx="3400425" cy="1343025"/>
          </a:xfrm>
          <a:prstGeom prst="rect">
            <a:avLst/>
          </a:prstGeom>
          <a:noFill/>
          <a:ln>
            <a:noFill/>
          </a:ln>
        </p:spPr>
      </p:pic>
    </p:spTree>
    <p:extLst>
      <p:ext uri="{BB962C8B-B14F-4D97-AF65-F5344CB8AC3E}">
        <p14:creationId xmlns:p14="http://schemas.microsoft.com/office/powerpoint/2010/main" val="3713779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7AB7-9064-59B8-3081-0806FBBD9995}"/>
              </a:ext>
            </a:extLst>
          </p:cNvPr>
          <p:cNvSpPr>
            <a:spLocks noGrp="1"/>
          </p:cNvSpPr>
          <p:nvPr>
            <p:ph type="title"/>
          </p:nvPr>
        </p:nvSpPr>
        <p:spPr/>
        <p:txBody>
          <a:bodyPr/>
          <a:lstStyle/>
          <a:p>
            <a:r>
              <a:rPr lang="en-US" dirty="0"/>
              <a:t>Power Supply</a:t>
            </a:r>
          </a:p>
        </p:txBody>
      </p:sp>
      <p:sp>
        <p:nvSpPr>
          <p:cNvPr id="6" name="Content Placeholder 5">
            <a:extLst>
              <a:ext uri="{FF2B5EF4-FFF2-40B4-BE49-F238E27FC236}">
                <a16:creationId xmlns:a16="http://schemas.microsoft.com/office/drawing/2014/main" id="{3F776349-EC9C-5492-7B3C-2C4DA74282CE}"/>
              </a:ext>
            </a:extLst>
          </p:cNvPr>
          <p:cNvSpPr>
            <a:spLocks noGrp="1"/>
          </p:cNvSpPr>
          <p:nvPr>
            <p:ph idx="1"/>
          </p:nvPr>
        </p:nvSpPr>
        <p:spPr>
          <a:xfrm>
            <a:off x="838200" y="1825625"/>
            <a:ext cx="7092636" cy="4351338"/>
          </a:xfrm>
        </p:spPr>
        <p:txBody>
          <a:bodyPr>
            <a:normAutofit fontScale="77500" lnSpcReduction="20000"/>
          </a:bodyPr>
          <a:lstStyle/>
          <a:p>
            <a:r>
              <a:rPr lang="en-US" dirty="0"/>
              <a:t>A power supply allows enough power to get to an amp and will also can reduce noise and interference </a:t>
            </a:r>
          </a:p>
          <a:p>
            <a:r>
              <a:rPr lang="en-US" dirty="0"/>
              <a:t>Amplifier power is calculated </a:t>
            </a:r>
          </a:p>
          <a:p>
            <a:r>
              <a:rPr lang="en-US" dirty="0"/>
              <a:t>Voltameter is measured in volts </a:t>
            </a:r>
          </a:p>
          <a:p>
            <a:r>
              <a:rPr lang="en-US" dirty="0"/>
              <a:t>Ammeter measured in amps </a:t>
            </a:r>
          </a:p>
          <a:p>
            <a:r>
              <a:rPr lang="en-US" dirty="0"/>
              <a:t>Ohmmeter measures resistance in Ohms </a:t>
            </a:r>
          </a:p>
          <a:p>
            <a:r>
              <a:rPr lang="en-US" dirty="0"/>
              <a:t>Power (watts) = Voltage squared by Resistance </a:t>
            </a:r>
          </a:p>
          <a:p>
            <a:r>
              <a:rPr lang="en-US" dirty="0"/>
              <a:t>Take the voltage (blue) a square it, then divide that by the constant, and we get the power output (orange)</a:t>
            </a:r>
          </a:p>
          <a:p>
            <a:r>
              <a:rPr lang="en-US" dirty="0"/>
              <a:t>Calculator for Amp Power</a:t>
            </a:r>
          </a:p>
          <a:p>
            <a:r>
              <a:rPr lang="en-US" dirty="0"/>
              <a:t>Amplifier power is basically the average continuous </a:t>
            </a:r>
          </a:p>
          <a:p>
            <a:endParaRPr lang="en-US" dirty="0"/>
          </a:p>
        </p:txBody>
      </p:sp>
      <p:pic>
        <p:nvPicPr>
          <p:cNvPr id="8" name="Google Shape;7127;p136">
            <a:extLst>
              <a:ext uri="{FF2B5EF4-FFF2-40B4-BE49-F238E27FC236}">
                <a16:creationId xmlns:a16="http://schemas.microsoft.com/office/drawing/2014/main" id="{42662852-A889-4F95-098E-FD0C566BA053}"/>
              </a:ext>
            </a:extLst>
          </p:cNvPr>
          <p:cNvPicPr preferRelativeResize="0"/>
          <p:nvPr/>
        </p:nvPicPr>
        <p:blipFill>
          <a:blip r:embed="rId2">
            <a:alphaModFix/>
          </a:blip>
          <a:stretch>
            <a:fillRect/>
          </a:stretch>
        </p:blipFill>
        <p:spPr>
          <a:xfrm>
            <a:off x="7930836" y="2480650"/>
            <a:ext cx="3527834" cy="2279716"/>
          </a:xfrm>
          <a:prstGeom prst="rect">
            <a:avLst/>
          </a:prstGeom>
          <a:noFill/>
          <a:ln>
            <a:noFill/>
          </a:ln>
        </p:spPr>
      </p:pic>
    </p:spTree>
    <p:extLst>
      <p:ext uri="{BB962C8B-B14F-4D97-AF65-F5344CB8AC3E}">
        <p14:creationId xmlns:p14="http://schemas.microsoft.com/office/powerpoint/2010/main" val="4120676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EA3B-1E7A-9158-209D-A47680698C04}"/>
              </a:ext>
            </a:extLst>
          </p:cNvPr>
          <p:cNvSpPr>
            <a:spLocks noGrp="1"/>
          </p:cNvSpPr>
          <p:nvPr>
            <p:ph type="title"/>
          </p:nvPr>
        </p:nvSpPr>
        <p:spPr/>
        <p:txBody>
          <a:bodyPr/>
          <a:lstStyle/>
          <a:p>
            <a:r>
              <a:rPr lang="en-US" dirty="0"/>
              <a:t>Amplifier Types</a:t>
            </a:r>
          </a:p>
        </p:txBody>
      </p:sp>
      <p:sp>
        <p:nvSpPr>
          <p:cNvPr id="3" name="Content Placeholder 2">
            <a:extLst>
              <a:ext uri="{FF2B5EF4-FFF2-40B4-BE49-F238E27FC236}">
                <a16:creationId xmlns:a16="http://schemas.microsoft.com/office/drawing/2014/main" id="{0988DE3A-46D5-82B3-56D1-408DAEBD12EB}"/>
              </a:ext>
            </a:extLst>
          </p:cNvPr>
          <p:cNvSpPr>
            <a:spLocks noGrp="1"/>
          </p:cNvSpPr>
          <p:nvPr>
            <p:ph idx="1"/>
          </p:nvPr>
        </p:nvSpPr>
        <p:spPr/>
        <p:txBody>
          <a:bodyPr>
            <a:normAutofit lnSpcReduction="10000"/>
          </a:bodyPr>
          <a:lstStyle/>
          <a:p>
            <a:r>
              <a:rPr lang="en-US" dirty="0"/>
              <a:t>Class A</a:t>
            </a:r>
          </a:p>
          <a:p>
            <a:pPr lvl="1"/>
            <a:r>
              <a:rPr lang="en-US" dirty="0"/>
              <a:t>Hi-Fi</a:t>
            </a:r>
          </a:p>
          <a:p>
            <a:pPr lvl="1"/>
            <a:r>
              <a:rPr lang="en-US" dirty="0"/>
              <a:t>Always run at full-power</a:t>
            </a:r>
          </a:p>
          <a:p>
            <a:pPr lvl="1"/>
            <a:r>
              <a:rPr lang="en-US" dirty="0"/>
              <a:t>Expensive</a:t>
            </a:r>
          </a:p>
          <a:p>
            <a:r>
              <a:rPr lang="en-US" dirty="0"/>
              <a:t>Class AB</a:t>
            </a:r>
          </a:p>
          <a:p>
            <a:pPr lvl="1"/>
            <a:r>
              <a:rPr lang="en-US" dirty="0"/>
              <a:t>Hi-Fi</a:t>
            </a:r>
          </a:p>
          <a:p>
            <a:pPr lvl="1"/>
            <a:r>
              <a:rPr lang="en-US" dirty="0"/>
              <a:t>Running more than half the time</a:t>
            </a:r>
          </a:p>
          <a:p>
            <a:pPr lvl="1"/>
            <a:r>
              <a:rPr lang="en-US" dirty="0"/>
              <a:t>Don’t turn on and off abruptly</a:t>
            </a:r>
          </a:p>
          <a:p>
            <a:pPr lvl="1"/>
            <a:r>
              <a:rPr lang="en-US" dirty="0"/>
              <a:t>High efficiency</a:t>
            </a:r>
          </a:p>
          <a:p>
            <a:r>
              <a:rPr lang="en-US" dirty="0"/>
              <a:t>Class D</a:t>
            </a:r>
          </a:p>
          <a:p>
            <a:pPr lvl="1"/>
            <a:r>
              <a:rPr lang="en-US" dirty="0"/>
              <a:t>Utilizes PWM (Pulse Width Modulation) to amplify audio signals.</a:t>
            </a:r>
          </a:p>
        </p:txBody>
      </p:sp>
      <p:pic>
        <p:nvPicPr>
          <p:cNvPr id="5" name="Picture 4" descr="A diagram of a power transfer">
            <a:extLst>
              <a:ext uri="{FF2B5EF4-FFF2-40B4-BE49-F238E27FC236}">
                <a16:creationId xmlns:a16="http://schemas.microsoft.com/office/drawing/2014/main" id="{E0ABB0D8-9093-0362-58BA-F9ED23E66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7957" y="3904976"/>
            <a:ext cx="2874043" cy="2271987"/>
          </a:xfrm>
          <a:prstGeom prst="rect">
            <a:avLst/>
          </a:prstGeom>
        </p:spPr>
      </p:pic>
      <p:pic>
        <p:nvPicPr>
          <p:cNvPr id="6" name="Picture 5" descr="A diagram of a computer&#10;&#10;Description automatically generated">
            <a:extLst>
              <a:ext uri="{FF2B5EF4-FFF2-40B4-BE49-F238E27FC236}">
                <a16:creationId xmlns:a16="http://schemas.microsoft.com/office/drawing/2014/main" id="{CAEF0C6A-D5CA-0138-091C-3C732FD81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19101"/>
            <a:ext cx="3048693" cy="2571749"/>
          </a:xfrm>
          <a:prstGeom prst="rect">
            <a:avLst/>
          </a:prstGeom>
        </p:spPr>
      </p:pic>
      <p:pic>
        <p:nvPicPr>
          <p:cNvPr id="7" name="Content Placeholder 4" descr="A diagram of a transistor&#10;&#10;Description automatically generated">
            <a:extLst>
              <a:ext uri="{FF2B5EF4-FFF2-40B4-BE49-F238E27FC236}">
                <a16:creationId xmlns:a16="http://schemas.microsoft.com/office/drawing/2014/main" id="{2F507B34-4837-7668-FC8B-1F3A8047B929}"/>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8505406" y="1128380"/>
            <a:ext cx="3155457" cy="2734259"/>
          </a:xfrm>
          <a:prstGeom prst="rect">
            <a:avLst/>
          </a:prstGeom>
        </p:spPr>
      </p:pic>
    </p:spTree>
    <p:extLst>
      <p:ext uri="{BB962C8B-B14F-4D97-AF65-F5344CB8AC3E}">
        <p14:creationId xmlns:p14="http://schemas.microsoft.com/office/powerpoint/2010/main" val="2130599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321E-2F1F-E853-7B4F-AB0E2AE1DCBC}"/>
              </a:ext>
            </a:extLst>
          </p:cNvPr>
          <p:cNvSpPr>
            <a:spLocks noGrp="1"/>
          </p:cNvSpPr>
          <p:nvPr>
            <p:ph type="title"/>
          </p:nvPr>
        </p:nvSpPr>
        <p:spPr/>
        <p:txBody>
          <a:bodyPr/>
          <a:lstStyle/>
          <a:p>
            <a:r>
              <a:rPr lang="en-US" dirty="0"/>
              <a:t>Parallel vs. Series Wiring</a:t>
            </a:r>
          </a:p>
        </p:txBody>
      </p:sp>
      <p:sp>
        <p:nvSpPr>
          <p:cNvPr id="3" name="Content Placeholder 2">
            <a:extLst>
              <a:ext uri="{FF2B5EF4-FFF2-40B4-BE49-F238E27FC236}">
                <a16:creationId xmlns:a16="http://schemas.microsoft.com/office/drawing/2014/main" id="{018B21C2-567F-9FCD-7617-86BB500846EE}"/>
              </a:ext>
            </a:extLst>
          </p:cNvPr>
          <p:cNvSpPr>
            <a:spLocks noGrp="1"/>
          </p:cNvSpPr>
          <p:nvPr>
            <p:ph idx="1"/>
          </p:nvPr>
        </p:nvSpPr>
        <p:spPr/>
        <p:txBody>
          <a:bodyPr>
            <a:normAutofit fontScale="92500" lnSpcReduction="20000"/>
          </a:bodyPr>
          <a:lstStyle/>
          <a:p>
            <a:r>
              <a:rPr lang="en-US" dirty="0"/>
              <a:t>Wiring in series increases the impedance. This is calculated by multiplying the number of speakers by their impedance. For example:</a:t>
            </a:r>
          </a:p>
          <a:p>
            <a:pPr lvl="1"/>
            <a:r>
              <a:rPr lang="en-US" dirty="0"/>
              <a:t>2x speakers @ 8Ω = 16Ω</a:t>
            </a:r>
          </a:p>
          <a:p>
            <a:pPr lvl="1"/>
            <a:r>
              <a:rPr lang="en-US" dirty="0"/>
              <a:t>2x speakers @ 4Ω = 8Ω</a:t>
            </a:r>
          </a:p>
          <a:p>
            <a:pPr lvl="1"/>
            <a:r>
              <a:rPr lang="en-US" dirty="0"/>
              <a:t>4x speakers @ 4Ω = 16Ω</a:t>
            </a:r>
          </a:p>
          <a:p>
            <a:endParaRPr lang="en-US" dirty="0"/>
          </a:p>
          <a:p>
            <a:endParaRPr lang="en-US" dirty="0"/>
          </a:p>
          <a:p>
            <a:r>
              <a:rPr lang="en-US" dirty="0"/>
              <a:t>Wiring in parallel reduces the impedance. This is calculated by dividing the number of speakers by their impedance. For example:</a:t>
            </a:r>
          </a:p>
          <a:p>
            <a:pPr lvl="1"/>
            <a:r>
              <a:rPr lang="en-US" dirty="0"/>
              <a:t>2x speakers @ 8Ω = 4Ω</a:t>
            </a:r>
          </a:p>
          <a:p>
            <a:pPr lvl="1"/>
            <a:r>
              <a:rPr lang="en-US" dirty="0"/>
              <a:t>2x speakers @ 16Ω = 8Ω</a:t>
            </a:r>
          </a:p>
          <a:p>
            <a:pPr lvl="1"/>
            <a:r>
              <a:rPr lang="en-US" dirty="0"/>
              <a:t>4x speakers @ 16Ω = 4Ω</a:t>
            </a:r>
          </a:p>
          <a:p>
            <a:endParaRPr lang="en-US" dirty="0"/>
          </a:p>
        </p:txBody>
      </p:sp>
      <p:pic>
        <p:nvPicPr>
          <p:cNvPr id="4" name="Picture 3" descr="Parallel Speaker Wiring | Audio Volt">
            <a:extLst>
              <a:ext uri="{FF2B5EF4-FFF2-40B4-BE49-F238E27FC236}">
                <a16:creationId xmlns:a16="http://schemas.microsoft.com/office/drawing/2014/main" id="{54B098C0-80D3-B0DD-B9F3-1E5189494BAF}"/>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150" y="5122871"/>
            <a:ext cx="1803068" cy="1494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ries Speaker Wiring | Audio Volt">
            <a:extLst>
              <a:ext uri="{FF2B5EF4-FFF2-40B4-BE49-F238E27FC236}">
                <a16:creationId xmlns:a16="http://schemas.microsoft.com/office/drawing/2014/main" id="{A7FAB0FA-FB11-65A5-62B9-CC1A3C4CE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150" y="2567936"/>
            <a:ext cx="1763782" cy="155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5230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57DB-6D36-6A6E-B477-5F2247494705}"/>
              </a:ext>
            </a:extLst>
          </p:cNvPr>
          <p:cNvSpPr>
            <a:spLocks noGrp="1"/>
          </p:cNvSpPr>
          <p:nvPr>
            <p:ph type="title"/>
          </p:nvPr>
        </p:nvSpPr>
        <p:spPr/>
        <p:txBody>
          <a:bodyPr/>
          <a:lstStyle/>
          <a:p>
            <a:r>
              <a:rPr lang="en-US" dirty="0"/>
              <a:t>Signal Processing</a:t>
            </a:r>
          </a:p>
        </p:txBody>
      </p:sp>
      <p:sp>
        <p:nvSpPr>
          <p:cNvPr id="3" name="Content Placeholder 2">
            <a:extLst>
              <a:ext uri="{FF2B5EF4-FFF2-40B4-BE49-F238E27FC236}">
                <a16:creationId xmlns:a16="http://schemas.microsoft.com/office/drawing/2014/main" id="{9FDD5B7D-4DBD-2A04-5FFC-9AC46AF66452}"/>
              </a:ext>
            </a:extLst>
          </p:cNvPr>
          <p:cNvSpPr>
            <a:spLocks noGrp="1"/>
          </p:cNvSpPr>
          <p:nvPr>
            <p:ph idx="1"/>
          </p:nvPr>
        </p:nvSpPr>
        <p:spPr/>
        <p:txBody>
          <a:bodyPr/>
          <a:lstStyle/>
          <a:p>
            <a:r>
              <a:rPr lang="en-US" dirty="0"/>
              <a:t>Some amplifiers have built in signal processing.</a:t>
            </a:r>
          </a:p>
          <a:p>
            <a:pPr lvl="1"/>
            <a:r>
              <a:rPr lang="en-US" dirty="0"/>
              <a:t>Crossovers</a:t>
            </a:r>
          </a:p>
          <a:p>
            <a:pPr lvl="1"/>
            <a:r>
              <a:rPr lang="en-US" dirty="0"/>
              <a:t>Low Cuts</a:t>
            </a:r>
          </a:p>
          <a:p>
            <a:pPr lvl="1"/>
            <a:r>
              <a:rPr lang="en-US" dirty="0"/>
              <a:t>Delays</a:t>
            </a:r>
          </a:p>
          <a:p>
            <a:pPr lvl="1"/>
            <a:r>
              <a:rPr lang="en-US" dirty="0"/>
              <a:t>Limiters</a:t>
            </a:r>
          </a:p>
          <a:p>
            <a:pPr lvl="1"/>
            <a:endParaRPr lang="en-US" dirty="0"/>
          </a:p>
        </p:txBody>
      </p:sp>
    </p:spTree>
    <p:extLst>
      <p:ext uri="{BB962C8B-B14F-4D97-AF65-F5344CB8AC3E}">
        <p14:creationId xmlns:p14="http://schemas.microsoft.com/office/powerpoint/2010/main" val="7544563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0652-CD63-590C-5FD7-00001D440FB3}"/>
              </a:ext>
            </a:extLst>
          </p:cNvPr>
          <p:cNvSpPr>
            <a:spLocks noGrp="1"/>
          </p:cNvSpPr>
          <p:nvPr>
            <p:ph type="title"/>
          </p:nvPr>
        </p:nvSpPr>
        <p:spPr/>
        <p:txBody>
          <a:bodyPr/>
          <a:lstStyle/>
          <a:p>
            <a:r>
              <a:rPr lang="en-US" dirty="0"/>
              <a:t>Low Cut / Bass Cut</a:t>
            </a:r>
          </a:p>
        </p:txBody>
      </p:sp>
      <p:sp>
        <p:nvSpPr>
          <p:cNvPr id="3" name="Content Placeholder 2">
            <a:extLst>
              <a:ext uri="{FF2B5EF4-FFF2-40B4-BE49-F238E27FC236}">
                <a16:creationId xmlns:a16="http://schemas.microsoft.com/office/drawing/2014/main" id="{66CBDCD3-9D7F-4976-39CC-34EC7A8D0032}"/>
              </a:ext>
            </a:extLst>
          </p:cNvPr>
          <p:cNvSpPr>
            <a:spLocks noGrp="1"/>
          </p:cNvSpPr>
          <p:nvPr>
            <p:ph idx="1"/>
          </p:nvPr>
        </p:nvSpPr>
        <p:spPr/>
        <p:txBody>
          <a:bodyPr/>
          <a:lstStyle/>
          <a:p>
            <a:r>
              <a:rPr lang="en-US" dirty="0"/>
              <a:t>Can be either a function of </a:t>
            </a:r>
            <a:r>
              <a:rPr lang="en-US" dirty="0" err="1"/>
              <a:t>EQing</a:t>
            </a:r>
            <a:r>
              <a:rPr lang="en-US" dirty="0"/>
              <a:t> or the crossover itself</a:t>
            </a:r>
          </a:p>
          <a:p>
            <a:r>
              <a:rPr lang="en-US" dirty="0"/>
              <a:t>Removes lower frequencies from a speaker to avoid trying to reproduce bass that is too low for it to play without distorting</a:t>
            </a:r>
          </a:p>
          <a:p>
            <a:r>
              <a:rPr lang="en-US" dirty="0"/>
              <a:t>The louder you get, the higher the low cut needs to be to avoid overdriving the woofer, even with subwoofers</a:t>
            </a:r>
          </a:p>
          <a:p>
            <a:endParaRPr lang="en-US" dirty="0"/>
          </a:p>
        </p:txBody>
      </p:sp>
      <p:pic>
        <p:nvPicPr>
          <p:cNvPr id="4" name="Picture 3">
            <a:extLst>
              <a:ext uri="{FF2B5EF4-FFF2-40B4-BE49-F238E27FC236}">
                <a16:creationId xmlns:a16="http://schemas.microsoft.com/office/drawing/2014/main" id="{B63DD93F-6A0A-1D76-8A3D-2C1F6350ED2A}"/>
              </a:ext>
            </a:extLst>
          </p:cNvPr>
          <p:cNvPicPr>
            <a:picLocks noChangeAspect="1"/>
          </p:cNvPicPr>
          <p:nvPr/>
        </p:nvPicPr>
        <p:blipFill>
          <a:blip r:embed="rId2"/>
          <a:stretch>
            <a:fillRect/>
          </a:stretch>
        </p:blipFill>
        <p:spPr>
          <a:xfrm>
            <a:off x="7241533" y="4295274"/>
            <a:ext cx="3658839" cy="1881689"/>
          </a:xfrm>
          <a:prstGeom prst="rect">
            <a:avLst/>
          </a:prstGeom>
        </p:spPr>
      </p:pic>
    </p:spTree>
    <p:extLst>
      <p:ext uri="{BB962C8B-B14F-4D97-AF65-F5344CB8AC3E}">
        <p14:creationId xmlns:p14="http://schemas.microsoft.com/office/powerpoint/2010/main" val="21722053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3210-2199-19D4-B035-8AA1492B57DF}"/>
              </a:ext>
            </a:extLst>
          </p:cNvPr>
          <p:cNvSpPr>
            <a:spLocks noGrp="1"/>
          </p:cNvSpPr>
          <p:nvPr>
            <p:ph type="title"/>
          </p:nvPr>
        </p:nvSpPr>
        <p:spPr/>
        <p:txBody>
          <a:bodyPr/>
          <a:lstStyle/>
          <a:p>
            <a:r>
              <a:rPr lang="en-US" dirty="0"/>
              <a:t>Delays and Time Alignment</a:t>
            </a:r>
          </a:p>
        </p:txBody>
      </p:sp>
      <p:sp>
        <p:nvSpPr>
          <p:cNvPr id="3" name="Content Placeholder 2">
            <a:extLst>
              <a:ext uri="{FF2B5EF4-FFF2-40B4-BE49-F238E27FC236}">
                <a16:creationId xmlns:a16="http://schemas.microsoft.com/office/drawing/2014/main" id="{C12D769D-DA39-3849-D8EF-5D34108C07BC}"/>
              </a:ext>
            </a:extLst>
          </p:cNvPr>
          <p:cNvSpPr>
            <a:spLocks noGrp="1"/>
          </p:cNvSpPr>
          <p:nvPr>
            <p:ph idx="1"/>
          </p:nvPr>
        </p:nvSpPr>
        <p:spPr/>
        <p:txBody>
          <a:bodyPr/>
          <a:lstStyle/>
          <a:p>
            <a:r>
              <a:rPr lang="en-US" dirty="0"/>
              <a:t>Delays can delay the audio signal for a specific amount of time before allowing it to pass.</a:t>
            </a:r>
          </a:p>
          <a:p>
            <a:r>
              <a:rPr lang="en-US" dirty="0"/>
              <a:t>Them amount of delay can be either expressed in time or distance</a:t>
            </a:r>
          </a:p>
          <a:p>
            <a:r>
              <a:rPr lang="en-US" dirty="0"/>
              <a:t>Short delays are smaller values used for time alignment of individual drivers within a single speaker.  Typically &lt; 1’</a:t>
            </a:r>
          </a:p>
          <a:p>
            <a:r>
              <a:rPr lang="en-US" dirty="0"/>
              <a:t>Long delays are larger values used to time align one speaker to another speaker.  Can be any distance up to hundreds of feet.</a:t>
            </a:r>
          </a:p>
          <a:p>
            <a:endParaRPr lang="en-US" dirty="0"/>
          </a:p>
        </p:txBody>
      </p:sp>
      <p:pic>
        <p:nvPicPr>
          <p:cNvPr id="4" name="Picture 3" descr="Timing is Everything: Time-aligning Speakers for Your PA">
            <a:extLst>
              <a:ext uri="{FF2B5EF4-FFF2-40B4-BE49-F238E27FC236}">
                <a16:creationId xmlns:a16="http://schemas.microsoft.com/office/drawing/2014/main" id="{EE3C241F-2362-68BB-8565-9C7D1405D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088" y="5090806"/>
            <a:ext cx="3728053" cy="154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269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E6FD-01E9-DBFA-DE8A-C7359BA59B43}"/>
              </a:ext>
            </a:extLst>
          </p:cNvPr>
          <p:cNvSpPr>
            <a:spLocks noGrp="1"/>
          </p:cNvSpPr>
          <p:nvPr>
            <p:ph type="title"/>
          </p:nvPr>
        </p:nvSpPr>
        <p:spPr/>
        <p:txBody>
          <a:bodyPr/>
          <a:lstStyle/>
          <a:p>
            <a:r>
              <a:rPr lang="en-US" dirty="0"/>
              <a:t>Delays and Time Alignment cont.</a:t>
            </a:r>
          </a:p>
        </p:txBody>
      </p:sp>
      <p:sp>
        <p:nvSpPr>
          <p:cNvPr id="3" name="Content Placeholder 2">
            <a:extLst>
              <a:ext uri="{FF2B5EF4-FFF2-40B4-BE49-F238E27FC236}">
                <a16:creationId xmlns:a16="http://schemas.microsoft.com/office/drawing/2014/main" id="{473D1F83-804D-FD16-8E22-2EF84D010DC9}"/>
              </a:ext>
            </a:extLst>
          </p:cNvPr>
          <p:cNvSpPr>
            <a:spLocks noGrp="1"/>
          </p:cNvSpPr>
          <p:nvPr>
            <p:ph idx="1"/>
          </p:nvPr>
        </p:nvSpPr>
        <p:spPr/>
        <p:txBody>
          <a:bodyPr/>
          <a:lstStyle/>
          <a:p>
            <a:r>
              <a:rPr lang="en-US" dirty="0"/>
              <a:t>Time alignment is a means of delaying one speakers input signal relative to another so that the sound from each speaker arrives to you at the same time </a:t>
            </a:r>
          </a:p>
          <a:p>
            <a:endParaRPr lang="en-US" dirty="0"/>
          </a:p>
          <a:p>
            <a:r>
              <a:rPr lang="en-US" dirty="0"/>
              <a:t>Can delay full range speaker or individual drivers to compensate for differences in distance between one another.</a:t>
            </a:r>
          </a:p>
          <a:p>
            <a:endParaRPr lang="en-US" dirty="0"/>
          </a:p>
          <a:p>
            <a:r>
              <a:rPr lang="en-US" dirty="0"/>
              <a:t>Delays can allow for out-of-phase waveforms to be pushed back into phase coherency.</a:t>
            </a:r>
          </a:p>
          <a:p>
            <a:endParaRPr lang="en-US" dirty="0"/>
          </a:p>
        </p:txBody>
      </p:sp>
    </p:spTree>
    <p:extLst>
      <p:ext uri="{BB962C8B-B14F-4D97-AF65-F5344CB8AC3E}">
        <p14:creationId xmlns:p14="http://schemas.microsoft.com/office/powerpoint/2010/main" val="4178591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D03E-6EBE-D27E-3D07-420015A049D4}"/>
              </a:ext>
            </a:extLst>
          </p:cNvPr>
          <p:cNvSpPr>
            <a:spLocks noGrp="1"/>
          </p:cNvSpPr>
          <p:nvPr>
            <p:ph type="title"/>
          </p:nvPr>
        </p:nvSpPr>
        <p:spPr/>
        <p:txBody>
          <a:bodyPr/>
          <a:lstStyle/>
          <a:p>
            <a:r>
              <a:rPr lang="en-US" dirty="0"/>
              <a:t>Limiter</a:t>
            </a:r>
          </a:p>
        </p:txBody>
      </p:sp>
      <p:sp>
        <p:nvSpPr>
          <p:cNvPr id="3" name="Content Placeholder 2">
            <a:extLst>
              <a:ext uri="{FF2B5EF4-FFF2-40B4-BE49-F238E27FC236}">
                <a16:creationId xmlns:a16="http://schemas.microsoft.com/office/drawing/2014/main" id="{64D6E075-C529-745A-A6B7-4DE7BEB6E88F}"/>
              </a:ext>
            </a:extLst>
          </p:cNvPr>
          <p:cNvSpPr>
            <a:spLocks noGrp="1"/>
          </p:cNvSpPr>
          <p:nvPr>
            <p:ph idx="1"/>
          </p:nvPr>
        </p:nvSpPr>
        <p:spPr/>
        <p:txBody>
          <a:bodyPr/>
          <a:lstStyle/>
          <a:p>
            <a:r>
              <a:rPr lang="en-US" dirty="0"/>
              <a:t>Cap peak signal getting to the amplifier(s)</a:t>
            </a:r>
          </a:p>
          <a:p>
            <a:r>
              <a:rPr lang="en-US" dirty="0"/>
              <a:t>Used to keep speakers from being played to loud, either for their protection or for audience protection</a:t>
            </a:r>
          </a:p>
          <a:p>
            <a:r>
              <a:rPr lang="en-US" dirty="0"/>
              <a:t>Keeps inexperienced system operators from blowing up speakers or hurting the audience</a:t>
            </a:r>
          </a:p>
          <a:p>
            <a:endParaRPr lang="en-US" dirty="0"/>
          </a:p>
        </p:txBody>
      </p:sp>
      <p:pic>
        <p:nvPicPr>
          <p:cNvPr id="4" name="Picture 3">
            <a:extLst>
              <a:ext uri="{FF2B5EF4-FFF2-40B4-BE49-F238E27FC236}">
                <a16:creationId xmlns:a16="http://schemas.microsoft.com/office/drawing/2014/main" id="{EC0381B3-B8EB-FDCD-2512-7ED8930A2B93}"/>
              </a:ext>
            </a:extLst>
          </p:cNvPr>
          <p:cNvPicPr>
            <a:picLocks noChangeAspect="1"/>
          </p:cNvPicPr>
          <p:nvPr/>
        </p:nvPicPr>
        <p:blipFill>
          <a:blip r:embed="rId2"/>
          <a:stretch>
            <a:fillRect/>
          </a:stretch>
        </p:blipFill>
        <p:spPr>
          <a:xfrm>
            <a:off x="8020521" y="3682701"/>
            <a:ext cx="3051867" cy="3057603"/>
          </a:xfrm>
          <a:prstGeom prst="rect">
            <a:avLst/>
          </a:prstGeom>
        </p:spPr>
      </p:pic>
    </p:spTree>
    <p:extLst>
      <p:ext uri="{BB962C8B-B14F-4D97-AF65-F5344CB8AC3E}">
        <p14:creationId xmlns:p14="http://schemas.microsoft.com/office/powerpoint/2010/main" val="2880692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TotalTime>
  <Words>4317</Words>
  <Application>Microsoft Office PowerPoint</Application>
  <PresentationFormat>Widescreen</PresentationFormat>
  <Paragraphs>558</Paragraphs>
  <Slides>108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Aptos</vt:lpstr>
      <vt:lpstr>Aptos Display</vt:lpstr>
      <vt:lpstr>Arial</vt:lpstr>
      <vt:lpstr>Office Theme</vt:lpstr>
      <vt:lpstr>Topic 1: Acoustics and Energy</vt:lpstr>
      <vt:lpstr>Wave Diagram</vt:lpstr>
      <vt:lpstr>Vibration Frequency</vt:lpstr>
      <vt:lpstr>Decibel energy vs. Loudness</vt:lpstr>
      <vt:lpstr>Energy Summary</vt:lpstr>
      <vt:lpstr>Topic 2: Acoustics</vt:lpstr>
      <vt:lpstr>Human Hearing Range</vt:lpstr>
      <vt:lpstr>In-Phase waveforms</vt:lpstr>
      <vt:lpstr>180 Degrees Out of Phase Waveforms</vt:lpstr>
      <vt:lpstr>90 Degrees Out of Phase Waveforms</vt:lpstr>
      <vt:lpstr>Phase Coherence in Speaker Context</vt:lpstr>
      <vt:lpstr>Sound Wave Reflectivity</vt:lpstr>
      <vt:lpstr>Diffusion</vt:lpstr>
      <vt:lpstr>Diffraction Reformation</vt:lpstr>
      <vt:lpstr>Diffraction Curve</vt:lpstr>
      <vt:lpstr>Solid Line Transmission</vt:lpstr>
      <vt:lpstr>Absorption and NRC</vt:lpstr>
      <vt:lpstr>Materials NRC Ratings  </vt:lpstr>
      <vt:lpstr>Room Reverberation</vt:lpstr>
      <vt:lpstr>Speech Intelligibility</vt:lpstr>
      <vt:lpstr>How to get good Acoustics? </vt:lpstr>
      <vt:lpstr>Topic 3: Loudspeaker Design Goals and Traits</vt:lpstr>
      <vt:lpstr>What Makes a Good Speaker?</vt:lpstr>
      <vt:lpstr>Crucial Loudspeaker Traits</vt:lpstr>
      <vt:lpstr>Crucial Loudspeaker Traits</vt:lpstr>
      <vt:lpstr>Crucial Loudspeaker Traits</vt:lpstr>
      <vt:lpstr>Crucial Loudspeaker Traits</vt:lpstr>
      <vt:lpstr>Topic 4: Speaker Types</vt:lpstr>
      <vt:lpstr>Types of Speakers</vt:lpstr>
      <vt:lpstr>Subwoofers</vt:lpstr>
      <vt:lpstr>Subwoofers cont.</vt:lpstr>
      <vt:lpstr>Soundbars</vt:lpstr>
      <vt:lpstr>Soundbars cont.</vt:lpstr>
      <vt:lpstr>Surround Sound Speakers - Monopole</vt:lpstr>
      <vt:lpstr>Surround Sound Speakers - Dipole</vt:lpstr>
      <vt:lpstr>Surround Sound Speakers - Dipole</vt:lpstr>
      <vt:lpstr>Line Arrays</vt:lpstr>
      <vt:lpstr>Topic 4.5: Bass Loading and Enclosures</vt:lpstr>
      <vt:lpstr>Types of Enclosures: Open Baffle</vt:lpstr>
      <vt:lpstr>Types of Enclosures: Infinite Baffle</vt:lpstr>
      <vt:lpstr>Types of Enclosures: Sealed</vt:lpstr>
      <vt:lpstr>Types of Enclosures: Vented (Ported)</vt:lpstr>
      <vt:lpstr>Bandpass</vt:lpstr>
      <vt:lpstr>Topic 5: Subwoofers</vt:lpstr>
      <vt:lpstr>What is a subwoofer?</vt:lpstr>
      <vt:lpstr>Single Woofer setup vs. Multi Woofer setup</vt:lpstr>
      <vt:lpstr>Subwoofer integration with main speakers</vt:lpstr>
      <vt:lpstr>Topic 5.5: Woofers and Midrange in depth</vt:lpstr>
      <vt:lpstr>More in depth look at woofers…</vt:lpstr>
      <vt:lpstr>Mechanics</vt:lpstr>
      <vt:lpstr>Suspension</vt:lpstr>
      <vt:lpstr>The Motor</vt:lpstr>
      <vt:lpstr>Cone Material</vt:lpstr>
      <vt:lpstr>Topic 6: Tweeters</vt:lpstr>
      <vt:lpstr>Voice Coil</vt:lpstr>
      <vt:lpstr>Voice Coil</vt:lpstr>
      <vt:lpstr>Diaphragm Materials</vt:lpstr>
      <vt:lpstr>What makes a good tweeter?</vt:lpstr>
      <vt:lpstr>Topic 7: Crossovers</vt:lpstr>
      <vt:lpstr>What is a crossover?</vt:lpstr>
      <vt:lpstr>Capacitors, Inductors &amp; Resistors</vt:lpstr>
      <vt:lpstr>Order of Crossover 1st – 4th</vt:lpstr>
      <vt:lpstr>Types of Crossovers</vt:lpstr>
      <vt:lpstr>Topic 8: Cabinet Design</vt:lpstr>
      <vt:lpstr>Cabinet  Resonance</vt:lpstr>
      <vt:lpstr>Panel Thickness and Resonant Frequency</vt:lpstr>
      <vt:lpstr>Bracing</vt:lpstr>
      <vt:lpstr>Internal Reflection</vt:lpstr>
      <vt:lpstr>Internal Reflection</vt:lpstr>
      <vt:lpstr>Topic 9: Transducer types</vt:lpstr>
      <vt:lpstr>What are transducers</vt:lpstr>
      <vt:lpstr>Types of Transducers</vt:lpstr>
      <vt:lpstr>Motor Types</vt:lpstr>
      <vt:lpstr>Topic 10: Thiele Small Parameters (TS Parameters)</vt:lpstr>
      <vt:lpstr>What are T/S Parameters?</vt:lpstr>
      <vt:lpstr>Common TS Parameters</vt:lpstr>
      <vt:lpstr>Which parameters matter for woofers?</vt:lpstr>
      <vt:lpstr>Power Handling</vt:lpstr>
      <vt:lpstr>Sensitivity</vt:lpstr>
      <vt:lpstr>Sensitivity and Power Handling Relationship</vt:lpstr>
      <vt:lpstr>Compliance (Cms) and Bass Loading</vt:lpstr>
      <vt:lpstr>Topic 11: Loudspeaker Specifications </vt:lpstr>
      <vt:lpstr>Revisiting Power Handling</vt:lpstr>
      <vt:lpstr>Units of Measurement</vt:lpstr>
      <vt:lpstr>Pro vs. Home Audio</vt:lpstr>
      <vt:lpstr>Consumer preferences </vt:lpstr>
      <vt:lpstr>Vented vs Sealed dispersion</vt:lpstr>
      <vt:lpstr>Types of connectors</vt:lpstr>
      <vt:lpstr>Stranded vs. Solid core</vt:lpstr>
      <vt:lpstr>Topic 12: Amplifiers and Signal Processing</vt:lpstr>
      <vt:lpstr>Amplifiers</vt:lpstr>
      <vt:lpstr>Power Supply</vt:lpstr>
      <vt:lpstr>Amplifier Types</vt:lpstr>
      <vt:lpstr>Parallel vs. Series Wiring</vt:lpstr>
      <vt:lpstr>Signal Processing</vt:lpstr>
      <vt:lpstr>Low Cut / Bass Cut</vt:lpstr>
      <vt:lpstr>Delays and Time Alignment</vt:lpstr>
      <vt:lpstr>Delays and Time Alignment cont.</vt:lpstr>
      <vt:lpstr>Limiter</vt:lpstr>
      <vt:lpstr>Topic 13: Room Acoustics and Speaker Placement</vt:lpstr>
      <vt:lpstr>What are room acoustics?</vt:lpstr>
      <vt:lpstr>Room size and dimensions</vt:lpstr>
      <vt:lpstr>Noise Bleed</vt:lpstr>
      <vt:lpstr>Reducing Bleed</vt:lpstr>
      <vt:lpstr>Room Modes and Materials</vt:lpstr>
      <vt:lpstr>Speaker placement</vt:lpstr>
      <vt:lpstr>Speaker Alignment Positions</vt:lpstr>
      <vt:lpstr>Dispersion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 Acoustics</dc:title>
  <dc:creator>Jack Hepburn</dc:creator>
  <cp:lastModifiedBy>Jack Hepburn</cp:lastModifiedBy>
  <cp:revision>58</cp:revision>
  <dcterms:created xsi:type="dcterms:W3CDTF">2024-04-23T19:06:36Z</dcterms:created>
  <dcterms:modified xsi:type="dcterms:W3CDTF">2024-05-07T17:20:31Z</dcterms:modified>
</cp:coreProperties>
</file>